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7"/>
  </p:notesMasterIdLst>
  <p:sldIdLst>
    <p:sldId id="256" r:id="rId5"/>
    <p:sldId id="267" r:id="rId6"/>
    <p:sldId id="279" r:id="rId7"/>
    <p:sldId id="280" r:id="rId8"/>
    <p:sldId id="281" r:id="rId9"/>
    <p:sldId id="282" r:id="rId10"/>
    <p:sldId id="284" r:id="rId11"/>
    <p:sldId id="285" r:id="rId12"/>
    <p:sldId id="286" r:id="rId13"/>
    <p:sldId id="287" r:id="rId14"/>
    <p:sldId id="283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CF39"/>
    <a:srgbClr val="59595C"/>
    <a:srgbClr val="A959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2"/>
    <p:restoredTop sz="92405" autoAdjust="0"/>
  </p:normalViewPr>
  <p:slideViewPr>
    <p:cSldViewPr snapToGrid="0" snapToObjects="1">
      <p:cViewPr varScale="1">
        <p:scale>
          <a:sx n="107" d="100"/>
          <a:sy n="107" d="100"/>
        </p:scale>
        <p:origin x="15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07EF6-006F-4BBD-82DB-E385E7FD9380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79849-4B47-4951-9126-16E0ADB61A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8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79849-4B47-4951-9126-16E0ADB61A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9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6555"/>
            <a:ext cx="4443761" cy="951572"/>
          </a:xfrm>
          <a:prstGeom prst="rect">
            <a:avLst/>
          </a:prstGeom>
        </p:spPr>
        <p:txBody>
          <a:bodyPr anchor="t"/>
          <a:lstStyle>
            <a:lvl1pPr algn="l">
              <a:defRPr sz="2000" b="1" i="0">
                <a:solidFill>
                  <a:srgbClr val="59595C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98127"/>
            <a:ext cx="4443761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 i="0">
                <a:solidFill>
                  <a:srgbClr val="A9CF39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0131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rgbClr val="A9CF39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A9CF39"/>
              </a:buClr>
              <a:buSzPct val="120000"/>
              <a:buFont typeface="Arial" charset="0"/>
              <a:buChar char="•"/>
              <a:defRPr sz="1800">
                <a:solidFill>
                  <a:srgbClr val="59595C"/>
                </a:solidFill>
              </a:defRPr>
            </a:lvl1pPr>
            <a:lvl2pPr marL="685800" indent="-228600">
              <a:buClr>
                <a:srgbClr val="A9CF39"/>
              </a:buClr>
              <a:buSzPct val="120000"/>
              <a:buFont typeface="Arial" charset="0"/>
              <a:buChar char="•"/>
              <a:defRPr sz="1600">
                <a:solidFill>
                  <a:srgbClr val="59595C"/>
                </a:solidFill>
              </a:defRPr>
            </a:lvl2pPr>
            <a:lvl3pPr marL="1143000" indent="-228600">
              <a:buClr>
                <a:srgbClr val="A9CF39"/>
              </a:buClr>
              <a:buSzPct val="120000"/>
              <a:buFont typeface="Arial" charset="0"/>
              <a:buChar char="•"/>
              <a:defRPr sz="1400">
                <a:solidFill>
                  <a:srgbClr val="59595C"/>
                </a:solidFill>
              </a:defRPr>
            </a:lvl3pPr>
            <a:lvl4pPr marL="1600200" indent="-228600">
              <a:buClr>
                <a:srgbClr val="A9CF39"/>
              </a:buClr>
              <a:buSzPct val="120000"/>
              <a:buFont typeface="Arial" charset="0"/>
              <a:buChar char="•"/>
              <a:defRPr sz="1200">
                <a:solidFill>
                  <a:srgbClr val="59595C"/>
                </a:solidFill>
              </a:defRPr>
            </a:lvl4pPr>
            <a:lvl5pPr marL="2057400" indent="-228600">
              <a:buClr>
                <a:srgbClr val="A9CF39"/>
              </a:buClr>
              <a:buSzPct val="120000"/>
              <a:buFont typeface="Arial" charset="0"/>
              <a:buChar char="•"/>
              <a:defRPr sz="1100">
                <a:solidFill>
                  <a:srgbClr val="59595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5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00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aveikslėlis be skaidrės pavadinim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755576" y="0"/>
            <a:ext cx="8388425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t-LT" dirty="0"/>
          </a:p>
        </p:txBody>
      </p:sp>
      <p:sp>
        <p:nvSpPr>
          <p:cNvPr id="7" name="Rectangle 6"/>
          <p:cNvSpPr/>
          <p:nvPr userDrawn="1"/>
        </p:nvSpPr>
        <p:spPr>
          <a:xfrm>
            <a:off x="-12809" y="0"/>
            <a:ext cx="76838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>
              <a:solidFill>
                <a:prstClr val="white"/>
              </a:solidFill>
            </a:endParaRPr>
          </a:p>
        </p:txBody>
      </p:sp>
      <p:pic>
        <p:nvPicPr>
          <p:cNvPr id="5" name="pasted-image.pdf"/>
          <p:cNvPicPr/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-12809" y="729835"/>
            <a:ext cx="778320" cy="545134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510786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17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175" y="-16662"/>
            <a:ext cx="10334928" cy="6887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975" y="3262223"/>
            <a:ext cx="5132510" cy="2193997"/>
          </a:xfrm>
        </p:spPr>
        <p:txBody>
          <a:bodyPr/>
          <a:lstStyle/>
          <a:p>
            <a:pPr algn="ctr"/>
            <a:r>
              <a:rPr lang="lt-LT" sz="2800" b="0" dirty="0" smtClean="0"/>
              <a:t>  </a:t>
            </a:r>
            <a:r>
              <a:rPr lang="lt-LT" sz="2800" dirty="0" smtClean="0"/>
              <a:t>AB “Energijos skirstymo operatorius” </a:t>
            </a:r>
            <a:r>
              <a:rPr lang="en-US" sz="2800" dirty="0"/>
              <a:t>Financial </a:t>
            </a:r>
            <a:r>
              <a:rPr lang="en-US" sz="2800" dirty="0" smtClean="0"/>
              <a:t>results f</a:t>
            </a:r>
            <a:r>
              <a:rPr lang="lt-LT" sz="2800" dirty="0" err="1" smtClean="0"/>
              <a:t>or</a:t>
            </a:r>
            <a:r>
              <a:rPr lang="en-US" sz="2800" dirty="0" smtClean="0"/>
              <a:t> </a:t>
            </a:r>
            <a:r>
              <a:rPr lang="en-US" sz="2800" dirty="0"/>
              <a:t>6</a:t>
            </a:r>
            <a:r>
              <a:rPr lang="lt-LT" sz="2800" dirty="0" smtClean="0"/>
              <a:t> </a:t>
            </a:r>
            <a:r>
              <a:rPr lang="lt-LT" sz="2800" dirty="0" err="1" smtClean="0"/>
              <a:t>months</a:t>
            </a:r>
            <a:r>
              <a:rPr lang="en-US" sz="2800" dirty="0" smtClean="0"/>
              <a:t> </a:t>
            </a:r>
            <a:r>
              <a:rPr lang="lt-LT" sz="2800" dirty="0" err="1" smtClean="0"/>
              <a:t>of</a:t>
            </a:r>
            <a:r>
              <a:rPr lang="lt-LT" sz="2800" dirty="0" smtClean="0"/>
              <a:t> 2018</a:t>
            </a: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 smtClean="0"/>
              <a:t/>
            </a:r>
            <a:br>
              <a:rPr lang="lt-LT" sz="2800" dirty="0" smtClean="0"/>
            </a:br>
            <a:r>
              <a:rPr lang="lt-LT" sz="2800" dirty="0" smtClean="0"/>
              <a:t/>
            </a:r>
            <a:br>
              <a:rPr lang="lt-LT" sz="2800" dirty="0" smtClean="0"/>
            </a:br>
            <a:endParaRPr lang="lt-LT" sz="2800" dirty="0"/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5482"/>
            <a:ext cx="1543125" cy="1158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258956" y="5751905"/>
            <a:ext cx="2958548" cy="51004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i="0" kern="1200">
                <a:solidFill>
                  <a:srgbClr val="A9CF39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/>
              <a:t>201</a:t>
            </a:r>
            <a:r>
              <a:rPr lang="lt-LT" sz="1800" dirty="0" smtClean="0"/>
              <a:t>8</a:t>
            </a:r>
            <a:r>
              <a:rPr lang="en-US" sz="1800" dirty="0" smtClean="0"/>
              <a:t>-</a:t>
            </a:r>
            <a:r>
              <a:rPr lang="lt-LT" sz="1800" dirty="0" smtClean="0"/>
              <a:t>0</a:t>
            </a:r>
            <a:r>
              <a:rPr lang="en-US" sz="1800" dirty="0" smtClean="0"/>
              <a:t>9-05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852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34" y="194796"/>
            <a:ext cx="7886700" cy="601313"/>
          </a:xfrm>
        </p:spPr>
        <p:txBody>
          <a:bodyPr/>
          <a:lstStyle/>
          <a:p>
            <a:pPr algn="ctr"/>
            <a:r>
              <a:rPr lang="lt-LT" sz="2800" dirty="0" err="1" smtClean="0"/>
              <a:t>Connection</a:t>
            </a:r>
            <a:r>
              <a:rPr lang="lt-LT" sz="2800" dirty="0" smtClean="0"/>
              <a:t> </a:t>
            </a:r>
            <a:r>
              <a:rPr lang="lt-LT" sz="2800" dirty="0" err="1" smtClean="0"/>
              <a:t>of</a:t>
            </a:r>
            <a:r>
              <a:rPr lang="lt-LT" sz="2800" dirty="0" smtClean="0"/>
              <a:t> </a:t>
            </a:r>
            <a:r>
              <a:rPr lang="lt-LT" sz="2800" dirty="0" err="1" smtClean="0"/>
              <a:t>new</a:t>
            </a:r>
            <a:r>
              <a:rPr lang="lt-LT" sz="2800" dirty="0" smtClean="0"/>
              <a:t> </a:t>
            </a:r>
            <a:r>
              <a:rPr lang="lt-LT" sz="2800" dirty="0" err="1" smtClean="0"/>
              <a:t>customers</a:t>
            </a:r>
            <a:r>
              <a:rPr lang="lt-LT" sz="2800" dirty="0" smtClean="0"/>
              <a:t> – </a:t>
            </a:r>
            <a:br>
              <a:rPr lang="lt-LT" sz="2800" dirty="0" smtClean="0"/>
            </a:br>
            <a:r>
              <a:rPr lang="lt-LT" sz="2800" dirty="0" smtClean="0"/>
              <a:t>NATURAL GAS</a:t>
            </a:r>
            <a:r>
              <a:rPr lang="en-US" sz="2800" dirty="0"/>
              <a:t/>
            </a:r>
            <a:br>
              <a:rPr lang="en-US" sz="2800" dirty="0"/>
            </a:br>
            <a:endParaRPr lang="lt-LT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23365" y="4835787"/>
            <a:ext cx="7673788" cy="1506069"/>
          </a:xfrm>
          <a:prstGeom prst="rect">
            <a:avLst/>
          </a:prstGeom>
          <a:solidFill>
            <a:srgbClr val="ABD037"/>
          </a:solidFill>
        </p:spPr>
        <p:txBody>
          <a:bodyPr/>
          <a:lstStyle/>
          <a:p>
            <a:pPr marL="0" indent="0" algn="ctr">
              <a:buNone/>
            </a:pPr>
            <a:endParaRPr lang="lt-LT" sz="1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lt-LT" sz="1600" dirty="0" err="1" smtClean="0">
                <a:solidFill>
                  <a:schemeClr val="bg1"/>
                </a:solidFill>
              </a:rPr>
              <a:t>In</a:t>
            </a:r>
            <a:r>
              <a:rPr lang="lt-LT" sz="1600" dirty="0" smtClean="0">
                <a:solidFill>
                  <a:schemeClr val="bg1"/>
                </a:solidFill>
              </a:rPr>
              <a:t> 6 </a:t>
            </a:r>
            <a:r>
              <a:rPr lang="lt-LT" sz="1600" dirty="0" err="1" smtClean="0">
                <a:solidFill>
                  <a:schemeClr val="bg1"/>
                </a:solidFill>
              </a:rPr>
              <a:t>months</a:t>
            </a:r>
            <a:r>
              <a:rPr lang="en-US" sz="1600" dirty="0" smtClean="0">
                <a:solidFill>
                  <a:schemeClr val="bg1"/>
                </a:solidFill>
              </a:rPr>
              <a:t> of </a:t>
            </a:r>
            <a:r>
              <a:rPr lang="lt-LT" sz="1600" dirty="0" smtClean="0">
                <a:solidFill>
                  <a:schemeClr val="bg1"/>
                </a:solidFill>
              </a:rPr>
              <a:t>201</a:t>
            </a:r>
            <a:r>
              <a:rPr lang="en-US" sz="1600" dirty="0" smtClean="0">
                <a:solidFill>
                  <a:schemeClr val="bg1"/>
                </a:solidFill>
              </a:rPr>
              <a:t>8</a:t>
            </a:r>
            <a:r>
              <a:rPr lang="lt-LT" sz="1600" dirty="0" smtClean="0">
                <a:solidFill>
                  <a:schemeClr val="bg1"/>
                </a:solidFill>
              </a:rPr>
              <a:t> ESO</a:t>
            </a:r>
            <a:r>
              <a:rPr lang="en-US" sz="1600" dirty="0" smtClean="0">
                <a:solidFill>
                  <a:schemeClr val="bg1"/>
                </a:solidFill>
              </a:rPr>
              <a:t> signed 34% more new customers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connec</a:t>
            </a:r>
            <a:r>
              <a:rPr lang="en-US" sz="1600" dirty="0" err="1" smtClean="0">
                <a:solidFill>
                  <a:schemeClr val="bg1"/>
                </a:solidFill>
              </a:rPr>
              <a:t>tion</a:t>
            </a:r>
            <a:r>
              <a:rPr lang="lt-LT" sz="1600" dirty="0" smtClean="0">
                <a:solidFill>
                  <a:schemeClr val="bg1"/>
                </a:solidFill>
              </a:rPr>
              <a:t> to </a:t>
            </a:r>
            <a:r>
              <a:rPr lang="lt-LT" sz="1600" dirty="0" err="1">
                <a:solidFill>
                  <a:schemeClr val="bg1"/>
                </a:solidFill>
              </a:rPr>
              <a:t>the</a:t>
            </a:r>
            <a:r>
              <a:rPr lang="lt-LT" sz="1600" dirty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natural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gas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>
                <a:solidFill>
                  <a:schemeClr val="bg1"/>
                </a:solidFill>
              </a:rPr>
              <a:t>distribution</a:t>
            </a:r>
            <a:r>
              <a:rPr lang="lt-LT" sz="1600" dirty="0">
                <a:solidFill>
                  <a:schemeClr val="bg1"/>
                </a:solidFill>
              </a:rPr>
              <a:t> </a:t>
            </a:r>
            <a:r>
              <a:rPr lang="lt-LT" sz="1600" dirty="0" err="1">
                <a:solidFill>
                  <a:schemeClr val="bg1"/>
                </a:solidFill>
              </a:rPr>
              <a:t>network</a:t>
            </a:r>
            <a:r>
              <a:rPr lang="lt-LT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agreements </a:t>
            </a:r>
            <a:r>
              <a:rPr lang="lt-LT" sz="1600" dirty="0" err="1" smtClean="0">
                <a:solidFill>
                  <a:schemeClr val="bg1"/>
                </a:solidFill>
              </a:rPr>
              <a:t>than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>
                <a:solidFill>
                  <a:schemeClr val="bg1"/>
                </a:solidFill>
              </a:rPr>
              <a:t>in</a:t>
            </a:r>
            <a:r>
              <a:rPr lang="lt-LT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same period in </a:t>
            </a:r>
            <a:r>
              <a:rPr lang="lt-LT" sz="1600" dirty="0" smtClean="0">
                <a:solidFill>
                  <a:schemeClr val="bg1"/>
                </a:solidFill>
              </a:rPr>
              <a:t>201</a:t>
            </a:r>
            <a:r>
              <a:rPr lang="en-US" sz="1600" dirty="0" smtClean="0">
                <a:solidFill>
                  <a:schemeClr val="bg1"/>
                </a:solidFill>
              </a:rPr>
              <a:t>7</a:t>
            </a:r>
            <a:r>
              <a:rPr lang="lt-LT" sz="1600" dirty="0" smtClean="0">
                <a:solidFill>
                  <a:schemeClr val="bg1"/>
                </a:solidFill>
              </a:rPr>
              <a:t>. </a:t>
            </a:r>
            <a:endParaRPr lang="lt-LT" sz="1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lt-LT" sz="1600" dirty="0" err="1" smtClean="0">
                <a:solidFill>
                  <a:schemeClr val="bg1"/>
                </a:solidFill>
              </a:rPr>
              <a:t>Connection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>
                <a:solidFill>
                  <a:schemeClr val="bg1"/>
                </a:solidFill>
              </a:rPr>
              <a:t>time</a:t>
            </a:r>
            <a:r>
              <a:rPr lang="lt-LT" sz="1600" dirty="0">
                <a:solidFill>
                  <a:schemeClr val="bg1"/>
                </a:solidFill>
              </a:rPr>
              <a:t> </a:t>
            </a:r>
            <a:r>
              <a:rPr lang="lt-LT" sz="1600" dirty="0" err="1">
                <a:solidFill>
                  <a:schemeClr val="bg1"/>
                </a:solidFill>
              </a:rPr>
              <a:t>decreased</a:t>
            </a:r>
            <a:r>
              <a:rPr lang="lt-LT" sz="1600" dirty="0">
                <a:solidFill>
                  <a:schemeClr val="bg1"/>
                </a:solidFill>
              </a:rPr>
              <a:t> </a:t>
            </a:r>
            <a:r>
              <a:rPr lang="lt-LT" sz="1600" dirty="0" err="1">
                <a:solidFill>
                  <a:schemeClr val="bg1"/>
                </a:solidFill>
              </a:rPr>
              <a:t>by</a:t>
            </a:r>
            <a:r>
              <a:rPr lang="lt-LT" sz="1600" dirty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81 </a:t>
            </a:r>
            <a:r>
              <a:rPr lang="lt-LT" sz="1600" dirty="0" err="1" smtClean="0">
                <a:solidFill>
                  <a:schemeClr val="bg1"/>
                </a:solidFill>
              </a:rPr>
              <a:t>calendar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>
                <a:solidFill>
                  <a:schemeClr val="bg1"/>
                </a:solidFill>
              </a:rPr>
              <a:t>days</a:t>
            </a:r>
            <a:r>
              <a:rPr lang="lt-LT" sz="1600" dirty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288" y="1763169"/>
            <a:ext cx="4088365" cy="27916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976" y="2026175"/>
            <a:ext cx="4880865" cy="228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4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357" y="236593"/>
            <a:ext cx="7886700" cy="601313"/>
          </a:xfrm>
        </p:spPr>
        <p:txBody>
          <a:bodyPr/>
          <a:lstStyle/>
          <a:p>
            <a:pPr algn="ctr"/>
            <a:r>
              <a:rPr lang="en-US" sz="3200" dirty="0"/>
              <a:t>Share price and shareholders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lt-LT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28165" y="1356452"/>
            <a:ext cx="6924728" cy="688463"/>
          </a:xfrm>
          <a:prstGeom prst="rect">
            <a:avLst/>
          </a:prstGeom>
          <a:solidFill>
            <a:srgbClr val="ABD037"/>
          </a:solidFill>
        </p:spPr>
        <p:txBody>
          <a:bodyPr lIns="360000" rIns="360000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 smtClean="0">
                <a:solidFill>
                  <a:schemeClr val="bg1"/>
                </a:solidFill>
              </a:rPr>
              <a:t>Main </a:t>
            </a:r>
            <a:r>
              <a:rPr lang="en-US" sz="1800" dirty="0">
                <a:solidFill>
                  <a:schemeClr val="bg1"/>
                </a:solidFill>
              </a:rPr>
              <a:t>shareholder was „</a:t>
            </a:r>
            <a:r>
              <a:rPr lang="en-US" sz="1800" dirty="0" err="1">
                <a:solidFill>
                  <a:schemeClr val="bg1"/>
                </a:solidFill>
              </a:rPr>
              <a:t>Lietuvos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dirty="0" err="1">
                <a:solidFill>
                  <a:schemeClr val="bg1"/>
                </a:solidFill>
              </a:rPr>
              <a:t>energija</a:t>
            </a:r>
            <a:r>
              <a:rPr lang="en-US" sz="1800" dirty="0">
                <a:solidFill>
                  <a:schemeClr val="bg1"/>
                </a:solidFill>
              </a:rPr>
              <a:t>“, </a:t>
            </a:r>
            <a:r>
              <a:rPr lang="lt-LT" sz="1800" dirty="0" smtClean="0">
                <a:solidFill>
                  <a:schemeClr val="bg1"/>
                </a:solidFill>
              </a:rPr>
              <a:t>U</a:t>
            </a:r>
            <a:r>
              <a:rPr lang="en-US" sz="1800" dirty="0" smtClean="0">
                <a:solidFill>
                  <a:schemeClr val="bg1"/>
                </a:solidFill>
              </a:rPr>
              <a:t>AB </a:t>
            </a:r>
            <a:r>
              <a:rPr lang="en-US" sz="1800" dirty="0">
                <a:solidFill>
                  <a:schemeClr val="bg1"/>
                </a:solidFill>
              </a:rPr>
              <a:t>holding 94.98% of shares, </a:t>
            </a:r>
            <a:r>
              <a:rPr lang="lt-LT" sz="1800" dirty="0" err="1">
                <a:solidFill>
                  <a:schemeClr val="bg1"/>
                </a:solidFill>
              </a:rPr>
              <a:t>with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lt-LT" sz="1800" dirty="0" err="1">
                <a:solidFill>
                  <a:schemeClr val="bg1"/>
                </a:solidFill>
              </a:rPr>
              <a:t>the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lt-LT" sz="1800" dirty="0" err="1">
                <a:solidFill>
                  <a:schemeClr val="bg1"/>
                </a:solidFill>
              </a:rPr>
              <a:t>rest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lt-LT" sz="1800" dirty="0" err="1">
                <a:solidFill>
                  <a:schemeClr val="bg1"/>
                </a:solidFill>
              </a:rPr>
              <a:t>floating</a:t>
            </a:r>
            <a:r>
              <a:rPr lang="lt-LT" sz="1800" dirty="0">
                <a:solidFill>
                  <a:schemeClr val="bg1"/>
                </a:solidFill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15616" y="5659018"/>
            <a:ext cx="7120184" cy="761380"/>
          </a:xfrm>
          <a:prstGeom prst="rect">
            <a:avLst/>
          </a:prstGeom>
          <a:solidFill>
            <a:srgbClr val="A9CF39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800" dirty="0">
                <a:solidFill>
                  <a:schemeClr val="bg1"/>
                </a:solidFill>
              </a:rPr>
              <a:t>ESO – the largest company by market capitalization on NASDAQ Baltic Exchange </a:t>
            </a:r>
            <a:r>
              <a:rPr lang="en-US" sz="1800" dirty="0" smtClean="0">
                <a:solidFill>
                  <a:schemeClr val="bg1"/>
                </a:solidFill>
              </a:rPr>
              <a:t>(760</a:t>
            </a:r>
            <a:r>
              <a:rPr lang="lt-LT" sz="1800" dirty="0" smtClean="0">
                <a:solidFill>
                  <a:schemeClr val="bg1"/>
                </a:solidFill>
              </a:rPr>
              <a:t>.</a:t>
            </a:r>
            <a:r>
              <a:rPr lang="en-US" sz="1800" dirty="0" smtClean="0">
                <a:solidFill>
                  <a:schemeClr val="bg1"/>
                </a:solidFill>
              </a:rPr>
              <a:t>44 </a:t>
            </a:r>
            <a:r>
              <a:rPr lang="en-US" sz="1800" dirty="0" err="1">
                <a:solidFill>
                  <a:schemeClr val="bg1"/>
                </a:solidFill>
              </a:rPr>
              <a:t>mln</a:t>
            </a:r>
            <a:r>
              <a:rPr lang="en-US" sz="1800" dirty="0">
                <a:solidFill>
                  <a:schemeClr val="bg1"/>
                </a:solidFill>
              </a:rPr>
              <a:t>. EUR). The weighted average price during the reporting period was EUR </a:t>
            </a:r>
            <a:r>
              <a:rPr lang="en-US" sz="1800" dirty="0" smtClean="0">
                <a:solidFill>
                  <a:schemeClr val="bg1"/>
                </a:solidFill>
              </a:rPr>
              <a:t>0.8</a:t>
            </a:r>
            <a:r>
              <a:rPr lang="lt-LT" sz="1800" dirty="0" smtClean="0">
                <a:solidFill>
                  <a:schemeClr val="bg1"/>
                </a:solidFill>
              </a:rPr>
              <a:t>65</a:t>
            </a:r>
            <a:r>
              <a:rPr lang="en-US" sz="1800" dirty="0" smtClean="0">
                <a:solidFill>
                  <a:schemeClr val="bg1"/>
                </a:solidFill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6910" y="2165337"/>
            <a:ext cx="5231396" cy="3301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6" b="18386"/>
          <a:stretch/>
        </p:blipFill>
        <p:spPr bwMode="auto">
          <a:xfrm>
            <a:off x="3570678" y="1168672"/>
            <a:ext cx="2343299" cy="2069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56328" y="3209365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AB “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Energijos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skirstymo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operatorius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”</a:t>
            </a: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Company code 304151376</a:t>
            </a:r>
          </a:p>
          <a:p>
            <a:pPr algn="ctr"/>
            <a:r>
              <a:rPr lang="lt-L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VAT </a:t>
            </a:r>
            <a:r>
              <a:rPr lang="lt-LT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code</a:t>
            </a:r>
            <a:r>
              <a:rPr lang="lt-L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LT100009860612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ctr"/>
            <a:r>
              <a:rPr lang="lt-L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Aguonų g. 24, Vilnius, 03212 Lithuania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lt-L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Tel. (8 5) 277 7524</a:t>
            </a:r>
          </a:p>
          <a:p>
            <a:pPr algn="ctr"/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Fax. (8 5) 277 7514</a:t>
            </a:r>
          </a:p>
          <a:p>
            <a:pPr algn="ctr"/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info@eso.lt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www.eso.lt</a:t>
            </a:r>
            <a:endParaRPr lang="lt-L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9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9151"/>
            <a:ext cx="7886700" cy="601313"/>
          </a:xfrm>
        </p:spPr>
        <p:txBody>
          <a:bodyPr/>
          <a:lstStyle/>
          <a:p>
            <a:pPr algn="ctr"/>
            <a:r>
              <a:rPr lang="en-US" sz="2800" dirty="0"/>
              <a:t>Main financial ratios</a:t>
            </a:r>
            <a:br>
              <a:rPr lang="en-US" sz="2800" dirty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851648" y="5820939"/>
            <a:ext cx="8085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800" dirty="0" smtClean="0"/>
              <a:t>*</a:t>
            </a:r>
            <a:r>
              <a:rPr lang="lt-LT" sz="800" dirty="0" err="1" smtClean="0"/>
              <a:t>The</a:t>
            </a:r>
            <a:r>
              <a:rPr lang="lt-LT" sz="800" dirty="0" smtClean="0"/>
              <a:t> </a:t>
            </a:r>
            <a:r>
              <a:rPr lang="lt-LT" sz="800" dirty="0" err="1"/>
              <a:t>adjusted</a:t>
            </a:r>
            <a:r>
              <a:rPr lang="lt-LT" sz="800" dirty="0"/>
              <a:t> EBITDA </a:t>
            </a:r>
            <a:r>
              <a:rPr lang="lt-LT" sz="800" dirty="0" err="1"/>
              <a:t>is</a:t>
            </a:r>
            <a:r>
              <a:rPr lang="lt-LT" sz="800" dirty="0"/>
              <a:t> </a:t>
            </a:r>
            <a:r>
              <a:rPr lang="lt-LT" sz="800" dirty="0" err="1"/>
              <a:t>calculated</a:t>
            </a:r>
            <a:r>
              <a:rPr lang="lt-LT" sz="800" dirty="0"/>
              <a:t> </a:t>
            </a:r>
            <a:r>
              <a:rPr lang="lt-LT" sz="800" dirty="0" err="1"/>
              <a:t>by</a:t>
            </a:r>
            <a:r>
              <a:rPr lang="lt-LT" sz="800" dirty="0"/>
              <a:t> </a:t>
            </a:r>
            <a:r>
              <a:rPr lang="lt-LT" sz="800" dirty="0" err="1"/>
              <a:t>adding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impact</a:t>
            </a:r>
            <a:r>
              <a:rPr lang="lt-LT" sz="800" dirty="0"/>
              <a:t> </a:t>
            </a:r>
            <a:r>
              <a:rPr lang="lt-LT" sz="800" dirty="0" err="1"/>
              <a:t>of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recalculation</a:t>
            </a:r>
            <a:r>
              <a:rPr lang="lt-LT" sz="800" dirty="0"/>
              <a:t> </a:t>
            </a:r>
            <a:r>
              <a:rPr lang="lt-LT" sz="800" dirty="0" err="1"/>
              <a:t>of</a:t>
            </a:r>
            <a:r>
              <a:rPr lang="lt-LT" sz="800" dirty="0"/>
              <a:t> </a:t>
            </a:r>
            <a:r>
              <a:rPr lang="lt-LT" sz="800" dirty="0" err="1"/>
              <a:t>regulated</a:t>
            </a:r>
            <a:r>
              <a:rPr lang="lt-LT" sz="800" dirty="0"/>
              <a:t> </a:t>
            </a:r>
            <a:r>
              <a:rPr lang="lt-LT" sz="800" dirty="0" err="1"/>
              <a:t>activities</a:t>
            </a:r>
            <a:r>
              <a:rPr lang="lt-LT" sz="800" dirty="0"/>
              <a:t> </a:t>
            </a:r>
            <a:r>
              <a:rPr lang="lt-LT" sz="800" dirty="0" err="1"/>
              <a:t>revenue</a:t>
            </a:r>
            <a:r>
              <a:rPr lang="lt-LT" sz="800" dirty="0"/>
              <a:t> </a:t>
            </a:r>
            <a:r>
              <a:rPr lang="lt-LT" sz="800" dirty="0" err="1"/>
              <a:t>generated</a:t>
            </a:r>
            <a:r>
              <a:rPr lang="lt-LT" sz="800" dirty="0"/>
              <a:t> </a:t>
            </a:r>
            <a:r>
              <a:rPr lang="lt-LT" sz="800" dirty="0" err="1"/>
              <a:t>in</a:t>
            </a:r>
            <a:r>
              <a:rPr lang="lt-LT" sz="800" dirty="0"/>
              <a:t> </a:t>
            </a:r>
            <a:r>
              <a:rPr lang="lt-LT" sz="800" dirty="0" err="1"/>
              <a:t>prior</a:t>
            </a:r>
            <a:r>
              <a:rPr lang="lt-LT" sz="800" dirty="0"/>
              <a:t> </a:t>
            </a:r>
            <a:r>
              <a:rPr lang="lt-LT" sz="800" dirty="0" err="1"/>
              <a:t>periods</a:t>
            </a:r>
            <a:r>
              <a:rPr lang="lt-LT" sz="800" dirty="0"/>
              <a:t> (</a:t>
            </a:r>
            <a:r>
              <a:rPr lang="lt-LT" sz="800" dirty="0" err="1"/>
              <a:t>as</a:t>
            </a:r>
            <a:r>
              <a:rPr lang="lt-LT" sz="800" dirty="0"/>
              <a:t> </a:t>
            </a:r>
            <a:r>
              <a:rPr lang="lt-LT" sz="800" dirty="0" err="1"/>
              <a:t>established</a:t>
            </a:r>
            <a:r>
              <a:rPr lang="lt-LT" sz="800" dirty="0"/>
              <a:t> </a:t>
            </a:r>
            <a:r>
              <a:rPr lang="lt-LT" sz="800" dirty="0" err="1"/>
              <a:t>by</a:t>
            </a:r>
            <a:r>
              <a:rPr lang="lt-LT" sz="800" dirty="0"/>
              <a:t> </a:t>
            </a:r>
            <a:r>
              <a:rPr lang="lt-LT" sz="800" dirty="0" err="1"/>
              <a:t>respective</a:t>
            </a:r>
            <a:r>
              <a:rPr lang="lt-LT" sz="800" dirty="0"/>
              <a:t> </a:t>
            </a:r>
            <a:r>
              <a:rPr lang="lt-LT" sz="800" dirty="0" err="1"/>
              <a:t>resolutions</a:t>
            </a:r>
            <a:r>
              <a:rPr lang="lt-LT" sz="800" dirty="0"/>
              <a:t> </a:t>
            </a:r>
            <a:r>
              <a:rPr lang="lt-LT" sz="800" dirty="0" err="1"/>
              <a:t>of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Commission</a:t>
            </a:r>
            <a:r>
              <a:rPr lang="lt-LT" sz="800" dirty="0"/>
              <a:t>) </a:t>
            </a:r>
            <a:r>
              <a:rPr lang="lt-LT" sz="800" dirty="0" err="1"/>
              <a:t>and</a:t>
            </a:r>
            <a:r>
              <a:rPr lang="lt-LT" sz="800" dirty="0"/>
              <a:t> </a:t>
            </a:r>
            <a:r>
              <a:rPr lang="lt-LT" sz="800" dirty="0" err="1"/>
              <a:t>by</a:t>
            </a:r>
            <a:r>
              <a:rPr lang="lt-LT" sz="800" dirty="0"/>
              <a:t> </a:t>
            </a:r>
            <a:r>
              <a:rPr lang="lt-LT" sz="800" dirty="0" err="1"/>
              <a:t>eliminating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difference</a:t>
            </a:r>
            <a:r>
              <a:rPr lang="lt-LT" sz="800" dirty="0"/>
              <a:t> </a:t>
            </a:r>
            <a:r>
              <a:rPr lang="lt-LT" sz="800" dirty="0" err="1"/>
              <a:t>that</a:t>
            </a:r>
            <a:r>
              <a:rPr lang="lt-LT" sz="800" dirty="0"/>
              <a:t> </a:t>
            </a:r>
            <a:r>
              <a:rPr lang="lt-LT" sz="800" dirty="0" err="1"/>
              <a:t>arose</a:t>
            </a:r>
            <a:r>
              <a:rPr lang="lt-LT" sz="800" dirty="0"/>
              <a:t> </a:t>
            </a:r>
            <a:r>
              <a:rPr lang="lt-LT" sz="800" dirty="0" err="1"/>
              <a:t>during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reporting</a:t>
            </a:r>
            <a:r>
              <a:rPr lang="lt-LT" sz="800" dirty="0"/>
              <a:t> </a:t>
            </a:r>
            <a:r>
              <a:rPr lang="lt-LT" sz="800" dirty="0" err="1"/>
              <a:t>period</a:t>
            </a:r>
            <a:r>
              <a:rPr lang="lt-LT" sz="800" dirty="0"/>
              <a:t> </a:t>
            </a:r>
            <a:r>
              <a:rPr lang="lt-LT" sz="800" dirty="0" err="1"/>
              <a:t>between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return</a:t>
            </a:r>
            <a:r>
              <a:rPr lang="lt-LT" sz="800" dirty="0"/>
              <a:t> </a:t>
            </a:r>
            <a:r>
              <a:rPr lang="lt-LT" sz="800" dirty="0" err="1"/>
              <a:t>on</a:t>
            </a:r>
            <a:r>
              <a:rPr lang="lt-LT" sz="800" dirty="0"/>
              <a:t> </a:t>
            </a:r>
            <a:r>
              <a:rPr lang="lt-LT" sz="800" dirty="0" err="1"/>
              <a:t>investments</a:t>
            </a:r>
            <a:r>
              <a:rPr lang="lt-LT" sz="800" dirty="0"/>
              <a:t> </a:t>
            </a:r>
            <a:r>
              <a:rPr lang="lt-LT" sz="800" dirty="0" err="1"/>
              <a:t>permitted</a:t>
            </a:r>
            <a:r>
              <a:rPr lang="lt-LT" sz="800" dirty="0"/>
              <a:t> </a:t>
            </a:r>
            <a:r>
              <a:rPr lang="lt-LT" sz="800" dirty="0" err="1"/>
              <a:t>by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Commission</a:t>
            </a:r>
            <a:r>
              <a:rPr lang="lt-LT" sz="800" dirty="0"/>
              <a:t> </a:t>
            </a:r>
            <a:r>
              <a:rPr lang="lt-LT" sz="800" dirty="0" err="1"/>
              <a:t>and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return</a:t>
            </a:r>
            <a:r>
              <a:rPr lang="lt-LT" sz="800" dirty="0"/>
              <a:t> </a:t>
            </a:r>
            <a:r>
              <a:rPr lang="lt-LT" sz="800" dirty="0" err="1"/>
              <a:t>of</a:t>
            </a:r>
            <a:r>
              <a:rPr lang="lt-LT" sz="800" dirty="0"/>
              <a:t> </a:t>
            </a:r>
            <a:r>
              <a:rPr lang="lt-LT" sz="800" dirty="0" err="1"/>
              <a:t>investments</a:t>
            </a:r>
            <a:r>
              <a:rPr lang="lt-LT" sz="800" dirty="0"/>
              <a:t> </a:t>
            </a:r>
            <a:r>
              <a:rPr lang="lt-LT" sz="800" dirty="0" err="1"/>
              <a:t>calculated</a:t>
            </a:r>
            <a:r>
              <a:rPr lang="lt-LT" sz="800" dirty="0"/>
              <a:t> </a:t>
            </a:r>
            <a:r>
              <a:rPr lang="lt-LT" sz="800" dirty="0" err="1"/>
              <a:t>by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management</a:t>
            </a:r>
            <a:r>
              <a:rPr lang="lt-LT" sz="800" dirty="0"/>
              <a:t>. The </a:t>
            </a:r>
            <a:r>
              <a:rPr lang="lt-LT" sz="800" dirty="0" err="1"/>
              <a:t>management</a:t>
            </a:r>
            <a:r>
              <a:rPr lang="lt-LT" sz="800" dirty="0"/>
              <a:t> </a:t>
            </a:r>
            <a:r>
              <a:rPr lang="lt-LT" sz="800" dirty="0" err="1"/>
              <a:t>estimates</a:t>
            </a:r>
            <a:r>
              <a:rPr lang="lt-LT" sz="800" dirty="0"/>
              <a:t> </a:t>
            </a:r>
            <a:r>
              <a:rPr lang="lt-LT" sz="800" dirty="0" err="1"/>
              <a:t>that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adjusted</a:t>
            </a:r>
            <a:r>
              <a:rPr lang="lt-LT" sz="800" dirty="0"/>
              <a:t> EBITDA </a:t>
            </a:r>
            <a:r>
              <a:rPr lang="lt-LT" sz="800" dirty="0" err="1"/>
              <a:t>indicator</a:t>
            </a:r>
            <a:r>
              <a:rPr lang="lt-LT" sz="800" dirty="0"/>
              <a:t> </a:t>
            </a:r>
            <a:r>
              <a:rPr lang="lt-LT" sz="800" dirty="0" err="1"/>
              <a:t>more</a:t>
            </a:r>
            <a:r>
              <a:rPr lang="lt-LT" sz="800" dirty="0"/>
              <a:t> </a:t>
            </a:r>
            <a:r>
              <a:rPr lang="lt-LT" sz="800" dirty="0" err="1"/>
              <a:t>accurately</a:t>
            </a:r>
            <a:r>
              <a:rPr lang="lt-LT" sz="800" dirty="0"/>
              <a:t> </a:t>
            </a:r>
            <a:r>
              <a:rPr lang="lt-LT" sz="800" dirty="0" err="1"/>
              <a:t>reflects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Company’s</a:t>
            </a:r>
            <a:r>
              <a:rPr lang="lt-LT" sz="800" dirty="0"/>
              <a:t> </a:t>
            </a:r>
            <a:r>
              <a:rPr lang="lt-LT" sz="800" dirty="0" err="1"/>
              <a:t>performance</a:t>
            </a:r>
            <a:r>
              <a:rPr lang="lt-LT" sz="800" dirty="0"/>
              <a:t> </a:t>
            </a:r>
            <a:r>
              <a:rPr lang="lt-LT" sz="800" dirty="0" err="1"/>
              <a:t>and</a:t>
            </a:r>
            <a:r>
              <a:rPr lang="lt-LT" sz="800" dirty="0"/>
              <a:t> </a:t>
            </a:r>
            <a:r>
              <a:rPr lang="lt-LT" sz="800" dirty="0" err="1"/>
              <a:t>allows</a:t>
            </a:r>
            <a:r>
              <a:rPr lang="lt-LT" sz="800" dirty="0"/>
              <a:t> to </a:t>
            </a:r>
            <a:r>
              <a:rPr lang="lt-LT" sz="800" dirty="0" err="1"/>
              <a:t>better</a:t>
            </a:r>
            <a:r>
              <a:rPr lang="lt-LT" sz="800" dirty="0"/>
              <a:t> </a:t>
            </a:r>
            <a:r>
              <a:rPr lang="lt-LT" sz="800" dirty="0" err="1"/>
              <a:t>compare</a:t>
            </a:r>
            <a:r>
              <a:rPr lang="lt-LT" sz="800" dirty="0"/>
              <a:t> </a:t>
            </a:r>
            <a:r>
              <a:rPr lang="lt-LT" sz="800" dirty="0" err="1"/>
              <a:t>results</a:t>
            </a:r>
            <a:r>
              <a:rPr lang="lt-LT" sz="800" dirty="0"/>
              <a:t> </a:t>
            </a:r>
            <a:r>
              <a:rPr lang="lt-LT" sz="800" dirty="0" err="1"/>
              <a:t>between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periods</a:t>
            </a:r>
            <a:r>
              <a:rPr lang="lt-LT" sz="800" dirty="0"/>
              <a:t>, </a:t>
            </a:r>
            <a:r>
              <a:rPr lang="lt-LT" sz="800" dirty="0" err="1"/>
              <a:t>as</a:t>
            </a:r>
            <a:r>
              <a:rPr lang="lt-LT" sz="800" dirty="0"/>
              <a:t> it </a:t>
            </a:r>
            <a:r>
              <a:rPr lang="lt-LT" sz="800" dirty="0" err="1"/>
              <a:t>presents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actual</a:t>
            </a:r>
            <a:r>
              <a:rPr lang="lt-LT" sz="800" dirty="0"/>
              <a:t> </a:t>
            </a:r>
            <a:r>
              <a:rPr lang="lt-LT" sz="800" dirty="0" err="1"/>
              <a:t>amount</a:t>
            </a:r>
            <a:r>
              <a:rPr lang="lt-LT" sz="800" dirty="0"/>
              <a:t> </a:t>
            </a:r>
            <a:r>
              <a:rPr lang="lt-LT" sz="800" dirty="0" err="1"/>
              <a:t>of</a:t>
            </a:r>
            <a:r>
              <a:rPr lang="lt-LT" sz="800" dirty="0"/>
              <a:t> </a:t>
            </a:r>
            <a:r>
              <a:rPr lang="lt-LT" sz="800" dirty="0" err="1"/>
              <a:t>revenue</a:t>
            </a:r>
            <a:r>
              <a:rPr lang="lt-LT" sz="800" dirty="0"/>
              <a:t> </a:t>
            </a:r>
            <a:r>
              <a:rPr lang="lt-LT" sz="800" dirty="0" err="1"/>
              <a:t>earned</a:t>
            </a:r>
            <a:r>
              <a:rPr lang="lt-LT" sz="800" dirty="0"/>
              <a:t> </a:t>
            </a:r>
            <a:r>
              <a:rPr lang="lt-LT" sz="800" dirty="0" err="1"/>
              <a:t>by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Company </a:t>
            </a:r>
            <a:r>
              <a:rPr lang="lt-LT" sz="800" dirty="0" err="1"/>
              <a:t>during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reporting</a:t>
            </a:r>
            <a:r>
              <a:rPr lang="lt-LT" sz="800" dirty="0"/>
              <a:t> </a:t>
            </a:r>
            <a:r>
              <a:rPr lang="lt-LT" sz="800" dirty="0" err="1"/>
              <a:t>period</a:t>
            </a:r>
            <a:r>
              <a:rPr lang="lt-LT" sz="800" dirty="0"/>
              <a:t>, </a:t>
            </a:r>
            <a:r>
              <a:rPr lang="lt-LT" sz="800" dirty="0" err="1"/>
              <a:t>as</a:t>
            </a:r>
            <a:r>
              <a:rPr lang="lt-LT" sz="800" dirty="0"/>
              <a:t> </a:t>
            </a:r>
            <a:r>
              <a:rPr lang="lt-LT" sz="800" dirty="0" err="1"/>
              <a:t>well</a:t>
            </a:r>
            <a:r>
              <a:rPr lang="lt-LT" sz="800" dirty="0"/>
              <a:t> </a:t>
            </a:r>
            <a:r>
              <a:rPr lang="lt-LT" sz="800" dirty="0" err="1"/>
              <a:t>as</a:t>
            </a:r>
            <a:r>
              <a:rPr lang="lt-LT" sz="800" dirty="0"/>
              <a:t> </a:t>
            </a:r>
            <a:r>
              <a:rPr lang="lt-LT" sz="800" dirty="0" err="1"/>
              <a:t>by</a:t>
            </a:r>
            <a:r>
              <a:rPr lang="lt-LT" sz="800" dirty="0"/>
              <a:t> </a:t>
            </a:r>
            <a:r>
              <a:rPr lang="lt-LT" sz="800" dirty="0" err="1"/>
              <a:t>eliminating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differences</a:t>
            </a:r>
            <a:r>
              <a:rPr lang="lt-LT" sz="800" dirty="0"/>
              <a:t> </a:t>
            </a:r>
            <a:r>
              <a:rPr lang="lt-LT" sz="800" dirty="0" err="1"/>
              <a:t>arising</a:t>
            </a:r>
            <a:r>
              <a:rPr lang="lt-LT" sz="800" dirty="0"/>
              <a:t> </a:t>
            </a:r>
            <a:r>
              <a:rPr lang="lt-LT" sz="800" dirty="0" err="1"/>
              <a:t>between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return</a:t>
            </a:r>
            <a:r>
              <a:rPr lang="lt-LT" sz="800" dirty="0"/>
              <a:t> </a:t>
            </a:r>
            <a:r>
              <a:rPr lang="lt-LT" sz="800" dirty="0" err="1"/>
              <a:t>on</a:t>
            </a:r>
            <a:r>
              <a:rPr lang="lt-LT" sz="800" dirty="0"/>
              <a:t> </a:t>
            </a:r>
            <a:r>
              <a:rPr lang="lt-LT" sz="800" dirty="0" err="1"/>
              <a:t>investments</a:t>
            </a:r>
            <a:r>
              <a:rPr lang="lt-LT" sz="800" dirty="0"/>
              <a:t> </a:t>
            </a:r>
            <a:r>
              <a:rPr lang="lt-LT" sz="800" dirty="0" err="1"/>
              <a:t>permitted</a:t>
            </a:r>
            <a:r>
              <a:rPr lang="lt-LT" sz="800" dirty="0"/>
              <a:t> </a:t>
            </a:r>
            <a:r>
              <a:rPr lang="lt-LT" sz="800" dirty="0" err="1"/>
              <a:t>by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Commission</a:t>
            </a:r>
            <a:r>
              <a:rPr lang="lt-LT" sz="800" dirty="0"/>
              <a:t> </a:t>
            </a:r>
            <a:r>
              <a:rPr lang="lt-LT" sz="800" dirty="0" err="1"/>
              <a:t>and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actual</a:t>
            </a:r>
            <a:r>
              <a:rPr lang="lt-LT" sz="800" dirty="0"/>
              <a:t> </a:t>
            </a:r>
            <a:r>
              <a:rPr lang="lt-LT" sz="800" dirty="0" err="1"/>
              <a:t>return</a:t>
            </a:r>
            <a:r>
              <a:rPr lang="lt-LT" sz="800" dirty="0"/>
              <a:t> </a:t>
            </a:r>
            <a:r>
              <a:rPr lang="lt-LT" sz="800" dirty="0" err="1"/>
              <a:t>on</a:t>
            </a:r>
            <a:r>
              <a:rPr lang="lt-LT" sz="800" dirty="0"/>
              <a:t> </a:t>
            </a:r>
            <a:r>
              <a:rPr lang="lt-LT" sz="800" dirty="0" err="1"/>
              <a:t>investments</a:t>
            </a:r>
            <a:r>
              <a:rPr lang="lt-LT" sz="800" dirty="0"/>
              <a:t> </a:t>
            </a:r>
            <a:r>
              <a:rPr lang="lt-LT" sz="800" dirty="0" err="1"/>
              <a:t>of</a:t>
            </a:r>
            <a:r>
              <a:rPr lang="lt-LT" sz="800" dirty="0"/>
              <a:t> </a:t>
            </a:r>
            <a:r>
              <a:rPr lang="lt-LT" sz="800" dirty="0" err="1"/>
              <a:t>prior</a:t>
            </a:r>
            <a:r>
              <a:rPr lang="lt-LT" sz="800" dirty="0"/>
              <a:t> </a:t>
            </a:r>
            <a:r>
              <a:rPr lang="lt-LT" sz="800" dirty="0" err="1"/>
              <a:t>periods</a:t>
            </a:r>
            <a:r>
              <a:rPr lang="lt-LT" sz="800" dirty="0"/>
              <a:t> </a:t>
            </a:r>
            <a:r>
              <a:rPr lang="lt-LT" sz="800" dirty="0" err="1"/>
              <a:t>which</a:t>
            </a:r>
            <a:r>
              <a:rPr lang="lt-LT" sz="800" dirty="0"/>
              <a:t> </a:t>
            </a:r>
            <a:r>
              <a:rPr lang="lt-LT" sz="800" dirty="0" err="1"/>
              <a:t>might</a:t>
            </a:r>
            <a:r>
              <a:rPr lang="lt-LT" sz="800" dirty="0"/>
              <a:t> </a:t>
            </a:r>
            <a:r>
              <a:rPr lang="lt-LT" sz="800" dirty="0" err="1"/>
              <a:t>have</a:t>
            </a:r>
            <a:r>
              <a:rPr lang="lt-LT" sz="800" dirty="0"/>
              <a:t> </a:t>
            </a:r>
            <a:r>
              <a:rPr lang="lt-LT" sz="800" dirty="0" err="1"/>
              <a:t>both</a:t>
            </a:r>
            <a:r>
              <a:rPr lang="lt-LT" sz="800" dirty="0"/>
              <a:t> a </a:t>
            </a:r>
            <a:r>
              <a:rPr lang="lt-LT" sz="800" dirty="0" err="1"/>
              <a:t>positive</a:t>
            </a:r>
            <a:r>
              <a:rPr lang="lt-LT" sz="800" dirty="0"/>
              <a:t> </a:t>
            </a:r>
            <a:r>
              <a:rPr lang="lt-LT" sz="800" dirty="0" err="1"/>
              <a:t>and</a:t>
            </a:r>
            <a:r>
              <a:rPr lang="lt-LT" sz="800" dirty="0"/>
              <a:t> </a:t>
            </a:r>
            <a:r>
              <a:rPr lang="lt-LT" sz="800" dirty="0" err="1"/>
              <a:t>negative</a:t>
            </a:r>
            <a:r>
              <a:rPr lang="lt-LT" sz="800" dirty="0"/>
              <a:t> </a:t>
            </a:r>
            <a:r>
              <a:rPr lang="lt-LT" sz="800" dirty="0" err="1"/>
              <a:t>effect</a:t>
            </a:r>
            <a:r>
              <a:rPr lang="lt-LT" sz="800" dirty="0"/>
              <a:t> </a:t>
            </a:r>
            <a:r>
              <a:rPr lang="lt-LT" sz="800" dirty="0" err="1"/>
              <a:t>on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results</a:t>
            </a:r>
            <a:r>
              <a:rPr lang="lt-LT" sz="800" dirty="0"/>
              <a:t> </a:t>
            </a:r>
            <a:r>
              <a:rPr lang="lt-LT" sz="800" dirty="0" err="1"/>
              <a:t>of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reporting</a:t>
            </a:r>
            <a:r>
              <a:rPr lang="lt-LT" sz="800" dirty="0"/>
              <a:t> </a:t>
            </a:r>
            <a:r>
              <a:rPr lang="lt-LT" sz="800" dirty="0" err="1"/>
              <a:t>period</a:t>
            </a:r>
            <a:r>
              <a:rPr lang="lt-LT" sz="800" dirty="0"/>
              <a:t>.</a:t>
            </a:r>
          </a:p>
          <a:p>
            <a:r>
              <a:rPr lang="lt-LT" sz="800" dirty="0"/>
              <a:t>The </a:t>
            </a:r>
            <a:r>
              <a:rPr lang="lt-LT" sz="800" dirty="0" err="1"/>
              <a:t>adjusted</a:t>
            </a:r>
            <a:r>
              <a:rPr lang="lt-LT" sz="800" dirty="0"/>
              <a:t> EBITDA </a:t>
            </a:r>
            <a:r>
              <a:rPr lang="lt-LT" sz="800" dirty="0" err="1"/>
              <a:t>indicator</a:t>
            </a:r>
            <a:r>
              <a:rPr lang="lt-LT" sz="800" dirty="0"/>
              <a:t> </a:t>
            </a:r>
            <a:r>
              <a:rPr lang="lt-LT" sz="800" dirty="0" err="1"/>
              <a:t>is</a:t>
            </a:r>
            <a:r>
              <a:rPr lang="lt-LT" sz="800" dirty="0"/>
              <a:t> </a:t>
            </a:r>
            <a:r>
              <a:rPr lang="lt-LT" sz="800" dirty="0" err="1"/>
              <a:t>not</a:t>
            </a:r>
            <a:r>
              <a:rPr lang="lt-LT" sz="800" dirty="0"/>
              <a:t> </a:t>
            </a:r>
            <a:r>
              <a:rPr lang="lt-LT" sz="800" dirty="0" err="1"/>
              <a:t>calculated</a:t>
            </a:r>
            <a:r>
              <a:rPr lang="lt-LT" sz="800" dirty="0"/>
              <a:t> </a:t>
            </a:r>
            <a:r>
              <a:rPr lang="lt-LT" sz="800" dirty="0" err="1"/>
              <a:t>using</a:t>
            </a:r>
            <a:r>
              <a:rPr lang="lt-LT" sz="800" dirty="0"/>
              <a:t> data </a:t>
            </a:r>
            <a:r>
              <a:rPr lang="lt-LT" sz="800" dirty="0" err="1"/>
              <a:t>presented</a:t>
            </a:r>
            <a:r>
              <a:rPr lang="lt-LT" sz="800" dirty="0"/>
              <a:t> </a:t>
            </a:r>
            <a:r>
              <a:rPr lang="lt-LT" sz="800" dirty="0" err="1"/>
              <a:t>in</a:t>
            </a:r>
            <a:r>
              <a:rPr lang="lt-LT" sz="800" dirty="0"/>
              <a:t> </a:t>
            </a:r>
            <a:r>
              <a:rPr lang="lt-LT" sz="800" dirty="0" err="1"/>
              <a:t>the</a:t>
            </a:r>
            <a:r>
              <a:rPr lang="lt-LT" sz="800" dirty="0"/>
              <a:t> </a:t>
            </a:r>
            <a:r>
              <a:rPr lang="lt-LT" sz="800" dirty="0" err="1"/>
              <a:t>financial</a:t>
            </a:r>
            <a:r>
              <a:rPr lang="lt-LT" sz="800" dirty="0"/>
              <a:t> </a:t>
            </a:r>
            <a:r>
              <a:rPr lang="lt-LT" sz="800" dirty="0" err="1"/>
              <a:t>statements</a:t>
            </a:r>
            <a:r>
              <a:rPr lang="lt-LT" sz="800" dirty="0"/>
              <a:t>.</a:t>
            </a:r>
          </a:p>
          <a:p>
            <a:endParaRPr lang="lt-LT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179" y="1086426"/>
            <a:ext cx="3325507" cy="23814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3526" y="3467535"/>
            <a:ext cx="3225923" cy="23534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5647" y="3492754"/>
            <a:ext cx="3102967" cy="23281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5647" y="1114514"/>
            <a:ext cx="3117952" cy="22642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18856" y="1387522"/>
            <a:ext cx="2134376" cy="10618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The main reason of net profit decrease: </a:t>
            </a:r>
            <a:endParaRPr lang="lt-LT" sz="900" b="1" dirty="0"/>
          </a:p>
          <a:p>
            <a:pPr algn="ctr"/>
            <a:r>
              <a:rPr lang="en-GB" sz="900" dirty="0"/>
              <a:t>26.8%</a:t>
            </a:r>
            <a:r>
              <a:rPr lang="lt-LT" sz="900" dirty="0"/>
              <a:t> </a:t>
            </a:r>
            <a:r>
              <a:rPr lang="lt-LT" sz="900" dirty="0" err="1" smtClean="0"/>
              <a:t>higher</a:t>
            </a:r>
            <a:r>
              <a:rPr lang="en-GB" sz="900" dirty="0" smtClean="0"/>
              <a:t> </a:t>
            </a:r>
            <a:r>
              <a:rPr lang="en-GB" sz="900" dirty="0"/>
              <a:t>average wholesale electricity price </a:t>
            </a:r>
            <a:r>
              <a:rPr lang="en-GB" sz="900" dirty="0" smtClean="0"/>
              <a:t>on </a:t>
            </a:r>
            <a:r>
              <a:rPr lang="en-GB" sz="900" dirty="0"/>
              <a:t>the </a:t>
            </a:r>
            <a:r>
              <a:rPr lang="lt-LT" sz="900" dirty="0" smtClean="0"/>
              <a:t>„</a:t>
            </a:r>
            <a:r>
              <a:rPr lang="en-GB" sz="900" dirty="0" smtClean="0"/>
              <a:t>Nord Pool</a:t>
            </a:r>
            <a:r>
              <a:rPr lang="lt-LT" sz="900" dirty="0" smtClean="0"/>
              <a:t>“</a:t>
            </a:r>
            <a:r>
              <a:rPr lang="en-GB" sz="900" dirty="0" smtClean="0"/>
              <a:t> </a:t>
            </a:r>
            <a:r>
              <a:rPr lang="en-GB" sz="900" dirty="0"/>
              <a:t>electricity </a:t>
            </a:r>
            <a:r>
              <a:rPr lang="en-GB" sz="900" dirty="0" smtClean="0"/>
              <a:t>exchange in Lithuania </a:t>
            </a:r>
            <a:r>
              <a:rPr lang="en-GB" sz="900" dirty="0"/>
              <a:t>price </a:t>
            </a:r>
            <a:r>
              <a:rPr lang="en-GB" sz="900" dirty="0" smtClean="0"/>
              <a:t>area</a:t>
            </a:r>
            <a:r>
              <a:rPr lang="lt-LT" sz="900" dirty="0" smtClean="0"/>
              <a:t> </a:t>
            </a:r>
            <a:r>
              <a:rPr lang="en-US" sz="900" dirty="0"/>
              <a:t>than during the same period of 2017</a:t>
            </a:r>
            <a:endParaRPr lang="lt-LT" sz="900" dirty="0" smtClean="0"/>
          </a:p>
          <a:p>
            <a:pPr algn="ctr"/>
            <a:r>
              <a:rPr lang="lt-LT" sz="900" dirty="0" smtClean="0"/>
              <a:t>(2018 - 43,7 </a:t>
            </a:r>
            <a:r>
              <a:rPr lang="lt-LT" sz="900" dirty="0" smtClean="0"/>
              <a:t>EUR/</a:t>
            </a:r>
            <a:r>
              <a:rPr lang="lt-LT" sz="900" dirty="0" err="1" smtClean="0"/>
              <a:t>MWh</a:t>
            </a:r>
            <a:r>
              <a:rPr lang="lt-LT" sz="900" dirty="0"/>
              <a:t>;</a:t>
            </a:r>
          </a:p>
          <a:p>
            <a:pPr algn="ctr"/>
            <a:r>
              <a:rPr lang="lt-LT" sz="900" dirty="0"/>
              <a:t> </a:t>
            </a:r>
            <a:r>
              <a:rPr lang="lt-LT" sz="900" dirty="0" smtClean="0"/>
              <a:t>  2017 </a:t>
            </a:r>
            <a:r>
              <a:rPr lang="lt-LT" sz="900" dirty="0" smtClean="0"/>
              <a:t>- 34,4 </a:t>
            </a:r>
            <a:r>
              <a:rPr lang="lt-LT" sz="900" dirty="0"/>
              <a:t>EUR/</a:t>
            </a:r>
            <a:r>
              <a:rPr lang="lt-LT" sz="900" dirty="0" err="1"/>
              <a:t>MWh</a:t>
            </a:r>
            <a:r>
              <a:rPr lang="lt-LT" sz="900" dirty="0" smtClean="0"/>
              <a:t>).</a:t>
            </a:r>
            <a:endParaRPr lang="lt-LT" sz="900" dirty="0"/>
          </a:p>
        </p:txBody>
      </p:sp>
    </p:spTree>
    <p:extLst>
      <p:ext uri="{BB962C8B-B14F-4D97-AF65-F5344CB8AC3E}">
        <p14:creationId xmlns:p14="http://schemas.microsoft.com/office/powerpoint/2010/main" val="7191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5479"/>
            <a:ext cx="7886700" cy="601313"/>
          </a:xfrm>
        </p:spPr>
        <p:txBody>
          <a:bodyPr/>
          <a:lstStyle/>
          <a:p>
            <a:pPr algn="ctr"/>
            <a:r>
              <a:rPr lang="en-US" sz="2800" dirty="0"/>
              <a:t>Assets, equity and liabilities</a:t>
            </a:r>
            <a:br>
              <a:rPr lang="en-US" sz="2800" dirty="0"/>
            </a:br>
            <a:r>
              <a:rPr lang="lt-LT" sz="2800" dirty="0"/>
              <a:t/>
            </a:r>
            <a:br>
              <a:rPr lang="lt-LT" sz="2800" dirty="0"/>
            </a:br>
            <a:endParaRPr lang="lt-LT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56779" y="1381013"/>
            <a:ext cx="3358571" cy="2585323"/>
          </a:xfrm>
          <a:prstGeom prst="rect">
            <a:avLst/>
          </a:prstGeom>
          <a:solidFill>
            <a:srgbClr val="ABD037"/>
          </a:solidFill>
        </p:spPr>
        <p:txBody>
          <a:bodyPr wrap="square" rtlCol="0">
            <a:spAutoFit/>
          </a:bodyPr>
          <a:lstStyle/>
          <a:p>
            <a:pPr algn="ctr"/>
            <a:endParaRPr lang="lt-LT" dirty="0" smtClean="0">
              <a:solidFill>
                <a:schemeClr val="bg1"/>
              </a:solidFill>
            </a:endParaRP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Non-current </a:t>
            </a:r>
            <a:r>
              <a:rPr lang="en-US" dirty="0">
                <a:solidFill>
                  <a:schemeClr val="bg1"/>
                </a:solidFill>
              </a:rPr>
              <a:t>assets accounted for </a:t>
            </a:r>
            <a:r>
              <a:rPr lang="en-US" dirty="0" smtClean="0">
                <a:solidFill>
                  <a:schemeClr val="bg1"/>
                </a:solidFill>
              </a:rPr>
              <a:t>94.4% </a:t>
            </a:r>
            <a:r>
              <a:rPr lang="en-US" dirty="0">
                <a:solidFill>
                  <a:schemeClr val="bg1"/>
                </a:solidFill>
              </a:rPr>
              <a:t>of the total assets. During the reported period non-current assets </a:t>
            </a:r>
            <a:r>
              <a:rPr lang="en-US" dirty="0" smtClean="0">
                <a:solidFill>
                  <a:schemeClr val="bg1"/>
                </a:solidFill>
              </a:rPr>
              <a:t>increased </a:t>
            </a:r>
            <a:r>
              <a:rPr lang="en-US" dirty="0">
                <a:solidFill>
                  <a:schemeClr val="bg1"/>
                </a:solidFill>
              </a:rPr>
              <a:t>by </a:t>
            </a:r>
            <a:r>
              <a:rPr lang="en-US" dirty="0" smtClean="0">
                <a:solidFill>
                  <a:schemeClr val="bg1"/>
                </a:solidFill>
              </a:rPr>
              <a:t>5.</a:t>
            </a:r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 %.</a:t>
            </a:r>
            <a:endParaRPr lang="lt-LT" dirty="0">
              <a:solidFill>
                <a:schemeClr val="bg1"/>
              </a:solidFill>
            </a:endParaRPr>
          </a:p>
          <a:p>
            <a:pPr algn="ctr"/>
            <a:endParaRPr lang="lt-LT" dirty="0">
              <a:solidFill>
                <a:schemeClr val="bg1"/>
              </a:solidFill>
            </a:endParaRPr>
          </a:p>
          <a:p>
            <a:pPr algn="ctr"/>
            <a:endParaRPr lang="en-US" dirty="0"/>
          </a:p>
          <a:p>
            <a:endParaRPr lang="lt-LT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14" y="3873128"/>
            <a:ext cx="4027692" cy="266698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214" y="1205538"/>
            <a:ext cx="3835775" cy="26343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3382" y="4209827"/>
            <a:ext cx="3386548" cy="226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6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0441"/>
            <a:ext cx="7886700" cy="601313"/>
          </a:xfrm>
        </p:spPr>
        <p:txBody>
          <a:bodyPr/>
          <a:lstStyle/>
          <a:p>
            <a:pPr algn="ctr"/>
            <a:r>
              <a:rPr lang="en-US" sz="2800" dirty="0"/>
              <a:t>Revenue</a:t>
            </a:r>
            <a:br>
              <a:rPr lang="en-US" sz="2800" dirty="0"/>
            </a:br>
            <a:r>
              <a:rPr lang="lt-LT" sz="2800" dirty="0"/>
              <a:t/>
            </a:r>
            <a:br>
              <a:rPr lang="lt-LT" sz="2800" dirty="0"/>
            </a:br>
            <a:endParaRPr lang="lt-LT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148064" y="1549018"/>
            <a:ext cx="3367286" cy="2308324"/>
          </a:xfrm>
          <a:prstGeom prst="rect">
            <a:avLst/>
          </a:prstGeom>
          <a:solidFill>
            <a:srgbClr val="ABD03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ESO’s </a:t>
            </a:r>
            <a:r>
              <a:rPr lang="en-US" dirty="0">
                <a:solidFill>
                  <a:schemeClr val="bg1"/>
                </a:solidFill>
              </a:rPr>
              <a:t>revenue for 6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months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of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201</a:t>
            </a:r>
            <a:r>
              <a:rPr lang="lt-LT" dirty="0" smtClean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reached EUR </a:t>
            </a:r>
            <a:r>
              <a:rPr lang="en-US" dirty="0" smtClean="0">
                <a:solidFill>
                  <a:schemeClr val="bg1"/>
                </a:solidFill>
              </a:rPr>
              <a:t>309,</a:t>
            </a:r>
            <a:r>
              <a:rPr lang="en-US" dirty="0">
                <a:solidFill>
                  <a:schemeClr val="bg1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million, which is </a:t>
            </a:r>
            <a:r>
              <a:rPr lang="en-US" dirty="0" smtClean="0">
                <a:solidFill>
                  <a:schemeClr val="bg1"/>
                </a:solidFill>
              </a:rPr>
              <a:t>a decrease of </a:t>
            </a:r>
            <a:r>
              <a:rPr lang="lt-LT" dirty="0">
                <a:solidFill>
                  <a:schemeClr val="bg1"/>
                </a:solidFill>
              </a:rPr>
              <a:t>0</a:t>
            </a:r>
            <a:r>
              <a:rPr lang="en-US" dirty="0">
                <a:solidFill>
                  <a:schemeClr val="bg1"/>
                </a:solidFill>
              </a:rPr>
              <a:t>.4% compared to </a:t>
            </a:r>
            <a:r>
              <a:rPr lang="lt-LT" dirty="0" smtClean="0">
                <a:solidFill>
                  <a:schemeClr val="bg1"/>
                </a:solidFill>
              </a:rPr>
              <a:t>6 </a:t>
            </a:r>
            <a:r>
              <a:rPr lang="lt-LT" dirty="0" err="1" smtClean="0">
                <a:solidFill>
                  <a:schemeClr val="bg1"/>
                </a:solidFill>
              </a:rPr>
              <a:t>months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of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201</a:t>
            </a:r>
            <a:r>
              <a:rPr lang="lt-LT" dirty="0" smtClean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. </a:t>
            </a:r>
            <a:r>
              <a:rPr lang="en-GB" dirty="0">
                <a:solidFill>
                  <a:schemeClr val="bg1"/>
                </a:solidFill>
              </a:rPr>
              <a:t>Revenue increased due to higher volumes of electricity and natural gas distributed to the Company’s customers.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4195483"/>
            <a:ext cx="3367286" cy="2031325"/>
          </a:xfrm>
          <a:prstGeom prst="rect">
            <a:avLst/>
          </a:prstGeom>
          <a:solidFill>
            <a:srgbClr val="ABD037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lt-LT" dirty="0" err="1" smtClean="0">
                <a:solidFill>
                  <a:schemeClr val="bg1"/>
                </a:solidFill>
              </a:rPr>
              <a:t>Revenue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from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electricity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distribution </a:t>
            </a:r>
            <a:r>
              <a:rPr lang="en-US" dirty="0">
                <a:solidFill>
                  <a:schemeClr val="bg1"/>
                </a:solidFill>
              </a:rPr>
              <a:t>is the main source of the Company’s revenue. </a:t>
            </a:r>
            <a:r>
              <a:rPr lang="en-US" dirty="0" smtClean="0">
                <a:solidFill>
                  <a:schemeClr val="bg1"/>
                </a:solidFill>
              </a:rPr>
              <a:t>In</a:t>
            </a:r>
            <a:r>
              <a:rPr lang="lt-LT" dirty="0" smtClean="0">
                <a:solidFill>
                  <a:schemeClr val="bg1"/>
                </a:solidFill>
              </a:rPr>
              <a:t> 6 </a:t>
            </a:r>
            <a:r>
              <a:rPr lang="lt-LT" dirty="0" err="1" smtClean="0">
                <a:solidFill>
                  <a:schemeClr val="bg1"/>
                </a:solidFill>
              </a:rPr>
              <a:t>months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of</a:t>
            </a:r>
            <a:r>
              <a:rPr lang="en-US" dirty="0" smtClean="0">
                <a:solidFill>
                  <a:schemeClr val="bg1"/>
                </a:solidFill>
              </a:rPr>
              <a:t> 201</a:t>
            </a:r>
            <a:r>
              <a:rPr lang="lt-LT" dirty="0" smtClean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distribution revenue comprised </a:t>
            </a:r>
            <a:r>
              <a:rPr lang="en-US" dirty="0" smtClean="0">
                <a:solidFill>
                  <a:schemeClr val="bg1"/>
                </a:solidFill>
              </a:rPr>
              <a:t>6</a:t>
            </a:r>
            <a:r>
              <a:rPr lang="en-US" dirty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%.</a:t>
            </a:r>
          </a:p>
          <a:p>
            <a:pPr algn="ctr"/>
            <a:endParaRPr lang="lt-L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754" y="3694210"/>
            <a:ext cx="3688400" cy="27129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754" y="1083422"/>
            <a:ext cx="3694496" cy="2773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2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94196"/>
            <a:ext cx="7886700" cy="601313"/>
          </a:xfrm>
        </p:spPr>
        <p:txBody>
          <a:bodyPr/>
          <a:lstStyle/>
          <a:p>
            <a:pPr algn="ctr"/>
            <a:r>
              <a:rPr lang="en-US" sz="2800" dirty="0"/>
              <a:t>Costs</a:t>
            </a:r>
            <a:r>
              <a:rPr lang="lt-LT" sz="2800" dirty="0"/>
              <a:t/>
            </a:r>
            <a:br>
              <a:rPr lang="lt-LT" sz="2800" dirty="0"/>
            </a:br>
            <a:r>
              <a:rPr lang="lt-LT" sz="2800" dirty="0"/>
              <a:t/>
            </a:r>
            <a:br>
              <a:rPr lang="lt-LT" sz="2800" dirty="0"/>
            </a:br>
            <a:endParaRPr lang="lt-LT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10611" y="1325523"/>
            <a:ext cx="3204739" cy="2862322"/>
          </a:xfrm>
          <a:prstGeom prst="rect">
            <a:avLst/>
          </a:prstGeom>
          <a:solidFill>
            <a:srgbClr val="ABD037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In </a:t>
            </a:r>
            <a:r>
              <a:rPr lang="lt-LT" dirty="0" smtClean="0">
                <a:solidFill>
                  <a:schemeClr val="bg1"/>
                </a:solidFill>
              </a:rPr>
              <a:t>6 </a:t>
            </a:r>
            <a:r>
              <a:rPr lang="lt-LT" dirty="0" err="1" smtClean="0">
                <a:solidFill>
                  <a:schemeClr val="bg1"/>
                </a:solidFill>
              </a:rPr>
              <a:t>months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of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201</a:t>
            </a:r>
            <a:r>
              <a:rPr lang="lt-LT" dirty="0" smtClean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purchases of electricity, natural gas </a:t>
            </a:r>
            <a:r>
              <a:rPr lang="lt-LT" dirty="0" err="1" smtClean="0">
                <a:solidFill>
                  <a:schemeClr val="bg1"/>
                </a:solidFill>
              </a:rPr>
              <a:t>and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related services made up EUR </a:t>
            </a:r>
            <a:r>
              <a:rPr lang="en-US" dirty="0" smtClean="0">
                <a:solidFill>
                  <a:schemeClr val="bg1"/>
                </a:solidFill>
              </a:rPr>
              <a:t>213.</a:t>
            </a:r>
            <a:r>
              <a:rPr lang="en-US" dirty="0">
                <a:solidFill>
                  <a:schemeClr val="bg1"/>
                </a:solidFill>
              </a:rPr>
              <a:t>4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million and </a:t>
            </a:r>
            <a:r>
              <a:rPr lang="lt-LT" dirty="0" err="1" smtClean="0">
                <a:solidFill>
                  <a:schemeClr val="bg1"/>
                </a:solidFill>
              </a:rPr>
              <a:t>in</a:t>
            </a:r>
            <a:r>
              <a:rPr lang="en-US" dirty="0" smtClean="0">
                <a:solidFill>
                  <a:schemeClr val="bg1"/>
                </a:solidFill>
              </a:rPr>
              <a:t>creased </a:t>
            </a:r>
            <a:r>
              <a:rPr lang="en-US" dirty="0">
                <a:solidFill>
                  <a:schemeClr val="bg1"/>
                </a:solidFill>
              </a:rPr>
              <a:t>by </a:t>
            </a:r>
            <a:r>
              <a:rPr lang="lt-LT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4.</a:t>
            </a:r>
            <a:r>
              <a:rPr lang="lt-LT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% </a:t>
            </a:r>
            <a:r>
              <a:rPr lang="en-US" dirty="0">
                <a:solidFill>
                  <a:schemeClr val="bg1"/>
                </a:solidFill>
              </a:rPr>
              <a:t>compared to </a:t>
            </a:r>
            <a:r>
              <a:rPr lang="lt-LT" dirty="0" smtClean="0">
                <a:solidFill>
                  <a:schemeClr val="bg1"/>
                </a:solidFill>
              </a:rPr>
              <a:t>6 </a:t>
            </a:r>
            <a:r>
              <a:rPr lang="lt-LT" dirty="0" err="1" smtClean="0">
                <a:solidFill>
                  <a:schemeClr val="bg1"/>
                </a:solidFill>
              </a:rPr>
              <a:t>months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of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201</a:t>
            </a:r>
            <a:r>
              <a:rPr lang="lt-LT" dirty="0" smtClean="0">
                <a:solidFill>
                  <a:schemeClr val="bg1"/>
                </a:solidFill>
              </a:rPr>
              <a:t>7</a:t>
            </a:r>
            <a:r>
              <a:rPr lang="en-US" dirty="0">
                <a:solidFill>
                  <a:schemeClr val="bg1"/>
                </a:solidFill>
              </a:rPr>
              <a:t>. </a:t>
            </a:r>
            <a:r>
              <a:rPr lang="en-GB" dirty="0">
                <a:solidFill>
                  <a:schemeClr val="bg1"/>
                </a:solidFill>
              </a:rPr>
              <a:t>This was mainly influenced by increased electricity purchase price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0611" y="4353026"/>
            <a:ext cx="3240360" cy="2031325"/>
          </a:xfrm>
          <a:prstGeom prst="rect">
            <a:avLst/>
          </a:prstGeom>
          <a:solidFill>
            <a:srgbClr val="ABD037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>
                <a:solidFill>
                  <a:schemeClr val="bg1"/>
                </a:solidFill>
              </a:rPr>
              <a:t>In </a:t>
            </a:r>
            <a:r>
              <a:rPr lang="lt-LT" dirty="0" smtClean="0">
                <a:solidFill>
                  <a:schemeClr val="bg1"/>
                </a:solidFill>
              </a:rPr>
              <a:t>6 </a:t>
            </a:r>
            <a:r>
              <a:rPr lang="lt-LT" dirty="0" err="1" smtClean="0">
                <a:solidFill>
                  <a:schemeClr val="bg1"/>
                </a:solidFill>
              </a:rPr>
              <a:t>months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of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201</a:t>
            </a:r>
            <a:r>
              <a:rPr lang="lt-LT" dirty="0" smtClean="0">
                <a:solidFill>
                  <a:schemeClr val="bg1"/>
                </a:solidFill>
              </a:rPr>
              <a:t>8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operating expenses  </a:t>
            </a:r>
            <a:r>
              <a:rPr lang="lt-LT" dirty="0" err="1" smtClean="0">
                <a:solidFill>
                  <a:schemeClr val="bg1"/>
                </a:solidFill>
              </a:rPr>
              <a:t>in</a:t>
            </a:r>
            <a:r>
              <a:rPr lang="en-US" dirty="0" smtClean="0">
                <a:solidFill>
                  <a:schemeClr val="bg1"/>
                </a:solidFill>
              </a:rPr>
              <a:t>creased </a:t>
            </a:r>
            <a:r>
              <a:rPr lang="en-US" dirty="0">
                <a:solidFill>
                  <a:schemeClr val="bg1"/>
                </a:solidFill>
              </a:rPr>
              <a:t>by </a:t>
            </a:r>
            <a:r>
              <a:rPr lang="en-US" dirty="0" smtClean="0">
                <a:solidFill>
                  <a:schemeClr val="bg1"/>
                </a:solidFill>
              </a:rPr>
              <a:t>1.</a:t>
            </a:r>
            <a:r>
              <a:rPr lang="en-US" dirty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% </a:t>
            </a:r>
            <a:r>
              <a:rPr lang="en-US" dirty="0">
                <a:solidFill>
                  <a:schemeClr val="bg1"/>
                </a:solidFill>
              </a:rPr>
              <a:t>compared to the </a:t>
            </a:r>
            <a:r>
              <a:rPr lang="lt-LT" dirty="0" err="1" smtClean="0">
                <a:solidFill>
                  <a:schemeClr val="bg1"/>
                </a:solidFill>
              </a:rPr>
              <a:t>same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period</a:t>
            </a:r>
            <a:r>
              <a:rPr lang="lt-LT" dirty="0" smtClean="0">
                <a:solidFill>
                  <a:schemeClr val="bg1"/>
                </a:solidFill>
              </a:rPr>
              <a:t> </a:t>
            </a:r>
            <a:r>
              <a:rPr lang="lt-LT" dirty="0" err="1" smtClean="0">
                <a:solidFill>
                  <a:schemeClr val="bg1"/>
                </a:solidFill>
              </a:rPr>
              <a:t>of</a:t>
            </a:r>
            <a:r>
              <a:rPr lang="lt-LT" dirty="0" smtClean="0">
                <a:solidFill>
                  <a:schemeClr val="bg1"/>
                </a:solidFill>
              </a:rPr>
              <a:t> 2017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and amounted to EUR </a:t>
            </a:r>
            <a:r>
              <a:rPr lang="en-US" dirty="0" smtClean="0">
                <a:solidFill>
                  <a:schemeClr val="bg1"/>
                </a:solidFill>
              </a:rPr>
              <a:t>44.</a:t>
            </a:r>
            <a:r>
              <a:rPr lang="en-US" dirty="0">
                <a:solidFill>
                  <a:schemeClr val="bg1"/>
                </a:solidFill>
              </a:rPr>
              <a:t>7</a:t>
            </a:r>
            <a:r>
              <a:rPr lang="en-US" dirty="0" smtClean="0">
                <a:solidFill>
                  <a:schemeClr val="bg1"/>
                </a:solidFill>
              </a:rPr>
              <a:t> million</a:t>
            </a:r>
            <a:r>
              <a:rPr lang="lt-LT" dirty="0" smtClean="0">
                <a:solidFill>
                  <a:schemeClr val="bg1"/>
                </a:solidFill>
              </a:rPr>
              <a:t>.</a:t>
            </a:r>
            <a:endParaRPr lang="en-US" dirty="0"/>
          </a:p>
          <a:p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049941"/>
            <a:ext cx="4295620" cy="264257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3723641"/>
            <a:ext cx="4184137" cy="267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4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34" y="264086"/>
            <a:ext cx="7886700" cy="601313"/>
          </a:xfrm>
        </p:spPr>
        <p:txBody>
          <a:bodyPr/>
          <a:lstStyle/>
          <a:p>
            <a:pPr algn="ctr"/>
            <a:r>
              <a:rPr lang="en-US" sz="3200" dirty="0" smtClean="0"/>
              <a:t>Investment</a:t>
            </a:r>
            <a:r>
              <a:rPr lang="lt-LT" sz="3200" dirty="0" smtClean="0"/>
              <a:t>, M </a:t>
            </a:r>
            <a:r>
              <a:rPr lang="lt-LT" sz="3200" dirty="0" err="1" smtClean="0"/>
              <a:t>Eur</a:t>
            </a:r>
            <a:r>
              <a:rPr lang="lt-LT" sz="3200" dirty="0"/>
              <a:t/>
            </a:r>
            <a:br>
              <a:rPr lang="lt-LT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lt-LT" sz="32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145122" y="4846577"/>
            <a:ext cx="6860360" cy="1670764"/>
          </a:xfrm>
          <a:prstGeom prst="rect">
            <a:avLst/>
          </a:prstGeom>
          <a:solidFill>
            <a:srgbClr val="ABD037"/>
          </a:solidFill>
        </p:spPr>
        <p:txBody>
          <a:bodyPr/>
          <a:lstStyle/>
          <a:p>
            <a:pPr marL="0" indent="0" algn="ctr">
              <a:buNone/>
            </a:pPr>
            <a:endParaRPr lang="en-GB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1800" dirty="0" smtClean="0">
                <a:solidFill>
                  <a:schemeClr val="bg1"/>
                </a:solidFill>
              </a:rPr>
              <a:t>In </a:t>
            </a:r>
            <a:r>
              <a:rPr lang="lt-LT" sz="1800" dirty="0" smtClean="0">
                <a:solidFill>
                  <a:schemeClr val="bg1"/>
                </a:solidFill>
              </a:rPr>
              <a:t>6 </a:t>
            </a:r>
            <a:r>
              <a:rPr lang="lt-LT" sz="1800" dirty="0" err="1" smtClean="0">
                <a:solidFill>
                  <a:schemeClr val="bg1"/>
                </a:solidFill>
              </a:rPr>
              <a:t>months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of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en-GB" sz="1800" dirty="0" smtClean="0">
                <a:solidFill>
                  <a:schemeClr val="bg1"/>
                </a:solidFill>
              </a:rPr>
              <a:t>201</a:t>
            </a:r>
            <a:r>
              <a:rPr lang="lt-LT" sz="1800" dirty="0" smtClean="0">
                <a:solidFill>
                  <a:schemeClr val="bg1"/>
                </a:solidFill>
              </a:rPr>
              <a:t>8</a:t>
            </a:r>
            <a:r>
              <a:rPr lang="en-GB" sz="1800" dirty="0" smtClean="0">
                <a:solidFill>
                  <a:schemeClr val="bg1"/>
                </a:solidFill>
              </a:rPr>
              <a:t> ESO’s </a:t>
            </a:r>
            <a:r>
              <a:rPr lang="en-GB" sz="1800" dirty="0">
                <a:solidFill>
                  <a:schemeClr val="bg1"/>
                </a:solidFill>
              </a:rPr>
              <a:t>investments in the electricity and gas distribution networks amounted to EUR </a:t>
            </a:r>
            <a:r>
              <a:rPr lang="en-US" sz="1800" dirty="0" smtClean="0">
                <a:solidFill>
                  <a:schemeClr val="bg1"/>
                </a:solidFill>
              </a:rPr>
              <a:t>113</a:t>
            </a:r>
            <a:r>
              <a:rPr lang="en-GB" sz="1800" dirty="0" smtClean="0">
                <a:solidFill>
                  <a:schemeClr val="bg1"/>
                </a:solidFill>
              </a:rPr>
              <a:t>.</a:t>
            </a:r>
            <a:r>
              <a:rPr lang="en-US" sz="1800" dirty="0">
                <a:solidFill>
                  <a:schemeClr val="bg1"/>
                </a:solidFill>
              </a:rPr>
              <a:t>7</a:t>
            </a:r>
            <a:r>
              <a:rPr lang="en-GB" sz="1800" dirty="0" smtClean="0">
                <a:solidFill>
                  <a:schemeClr val="bg1"/>
                </a:solidFill>
              </a:rPr>
              <a:t> </a:t>
            </a:r>
            <a:r>
              <a:rPr lang="en-GB" sz="1800" dirty="0">
                <a:solidFill>
                  <a:schemeClr val="bg1"/>
                </a:solidFill>
              </a:rPr>
              <a:t>million, which is </a:t>
            </a:r>
            <a:r>
              <a:rPr lang="en-US" sz="1800" dirty="0" smtClean="0">
                <a:solidFill>
                  <a:schemeClr val="bg1"/>
                </a:solidFill>
              </a:rPr>
              <a:t>53</a:t>
            </a:r>
            <a:r>
              <a:rPr lang="en-GB" sz="1800" dirty="0" smtClean="0">
                <a:solidFill>
                  <a:schemeClr val="bg1"/>
                </a:solidFill>
              </a:rPr>
              <a:t>.</a:t>
            </a:r>
            <a:r>
              <a:rPr lang="en-US" sz="1800" dirty="0">
                <a:solidFill>
                  <a:schemeClr val="bg1"/>
                </a:solidFill>
              </a:rPr>
              <a:t>4</a:t>
            </a:r>
            <a:r>
              <a:rPr lang="en-GB" sz="1800" dirty="0" smtClean="0">
                <a:solidFill>
                  <a:schemeClr val="bg1"/>
                </a:solidFill>
              </a:rPr>
              <a:t>% </a:t>
            </a:r>
            <a:r>
              <a:rPr lang="en-GB" sz="1800" dirty="0">
                <a:solidFill>
                  <a:schemeClr val="bg1"/>
                </a:solidFill>
              </a:rPr>
              <a:t>more than in the </a:t>
            </a:r>
            <a:r>
              <a:rPr lang="lt-LT" sz="1800" dirty="0" err="1" smtClean="0">
                <a:solidFill>
                  <a:schemeClr val="bg1"/>
                </a:solidFill>
              </a:rPr>
              <a:t>same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period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of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en-GB" sz="1800" dirty="0" smtClean="0">
                <a:solidFill>
                  <a:schemeClr val="bg1"/>
                </a:solidFill>
              </a:rPr>
              <a:t>201</a:t>
            </a:r>
            <a:r>
              <a:rPr lang="lt-LT" sz="1800" dirty="0" smtClean="0">
                <a:solidFill>
                  <a:schemeClr val="bg1"/>
                </a:solidFill>
              </a:rPr>
              <a:t>7</a:t>
            </a:r>
            <a:r>
              <a:rPr lang="en-GB" sz="1800" dirty="0" smtClean="0">
                <a:solidFill>
                  <a:schemeClr val="bg1"/>
                </a:solidFill>
              </a:rPr>
              <a:t> </a:t>
            </a:r>
            <a:r>
              <a:rPr lang="en-GB" sz="1800" dirty="0">
                <a:solidFill>
                  <a:schemeClr val="bg1"/>
                </a:solidFill>
              </a:rPr>
              <a:t>when they were equal to EUR </a:t>
            </a:r>
            <a:r>
              <a:rPr lang="en-US" sz="1800" dirty="0" smtClean="0">
                <a:solidFill>
                  <a:schemeClr val="bg1"/>
                </a:solidFill>
              </a:rPr>
              <a:t>74</a:t>
            </a:r>
            <a:r>
              <a:rPr lang="en-GB" sz="1800" dirty="0" smtClean="0">
                <a:solidFill>
                  <a:schemeClr val="bg1"/>
                </a:solidFill>
              </a:rPr>
              <a:t>.</a:t>
            </a:r>
            <a:r>
              <a:rPr lang="lt-LT" sz="1800" dirty="0" smtClean="0">
                <a:solidFill>
                  <a:schemeClr val="bg1"/>
                </a:solidFill>
              </a:rPr>
              <a:t>1</a:t>
            </a:r>
            <a:r>
              <a:rPr lang="en-GB" sz="1800" dirty="0" smtClean="0">
                <a:solidFill>
                  <a:schemeClr val="bg1"/>
                </a:solidFill>
              </a:rPr>
              <a:t> million</a:t>
            </a:r>
            <a:r>
              <a:rPr lang="lt-LT" sz="1800" dirty="0" smtClean="0">
                <a:solidFill>
                  <a:schemeClr val="bg1"/>
                </a:solidFill>
              </a:rPr>
              <a:t>.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4015" y="1337961"/>
            <a:ext cx="4962574" cy="337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2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34" y="284443"/>
            <a:ext cx="7886700" cy="601313"/>
          </a:xfrm>
        </p:spPr>
        <p:txBody>
          <a:bodyPr/>
          <a:lstStyle/>
          <a:p>
            <a:pPr algn="ctr"/>
            <a:r>
              <a:rPr lang="lt-LT" sz="2800" dirty="0" err="1" smtClean="0"/>
              <a:t>Distributed</a:t>
            </a:r>
            <a:r>
              <a:rPr lang="lt-LT" sz="2800" dirty="0" smtClean="0"/>
              <a:t> </a:t>
            </a:r>
            <a:r>
              <a:rPr lang="lt-LT" sz="2800" dirty="0" err="1" smtClean="0"/>
              <a:t>volumes</a:t>
            </a:r>
            <a:r>
              <a:rPr lang="en-US" sz="2800" dirty="0"/>
              <a:t/>
            </a:r>
            <a:br>
              <a:rPr lang="en-US" sz="2800" dirty="0"/>
            </a:br>
            <a:endParaRPr lang="lt-LT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33834" y="4948518"/>
            <a:ext cx="7886700" cy="1297242"/>
          </a:xfrm>
          <a:prstGeom prst="rect">
            <a:avLst/>
          </a:prstGeom>
          <a:solidFill>
            <a:srgbClr val="ABD037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The volume of electricity distributed increased by </a:t>
            </a:r>
            <a:r>
              <a:rPr lang="lt-LT" sz="1600" dirty="0" smtClean="0">
                <a:solidFill>
                  <a:schemeClr val="bg1"/>
                </a:solidFill>
              </a:rPr>
              <a:t>3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r>
              <a:rPr lang="en-US" sz="1600" dirty="0">
                <a:solidFill>
                  <a:schemeClr val="bg1"/>
                </a:solidFill>
              </a:rPr>
              <a:t>4</a:t>
            </a:r>
            <a:r>
              <a:rPr lang="en-US" sz="1600" dirty="0" smtClean="0">
                <a:solidFill>
                  <a:schemeClr val="bg1"/>
                </a:solidFill>
              </a:rPr>
              <a:t>% compared to the same period </a:t>
            </a:r>
            <a:r>
              <a:rPr lang="lt-LT" sz="1600" dirty="0" err="1" smtClean="0">
                <a:solidFill>
                  <a:schemeClr val="bg1"/>
                </a:solidFill>
              </a:rPr>
              <a:t>in</a:t>
            </a:r>
            <a:r>
              <a:rPr lang="en-US" sz="1600" dirty="0" smtClean="0">
                <a:solidFill>
                  <a:schemeClr val="bg1"/>
                </a:solidFill>
              </a:rPr>
              <a:t> 201</a:t>
            </a:r>
            <a:r>
              <a:rPr lang="lt-LT" sz="1600" dirty="0" smtClean="0">
                <a:solidFill>
                  <a:schemeClr val="bg1"/>
                </a:solidFill>
              </a:rPr>
              <a:t>7</a:t>
            </a:r>
            <a:r>
              <a:rPr lang="lt-LT" sz="1600" dirty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due</a:t>
            </a:r>
            <a:r>
              <a:rPr lang="lt-LT" sz="1600" dirty="0" smtClean="0">
                <a:solidFill>
                  <a:schemeClr val="bg1"/>
                </a:solidFill>
              </a:rPr>
              <a:t> to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country</a:t>
            </a:r>
            <a:r>
              <a:rPr lang="lt-LT" sz="1600" dirty="0" smtClean="0">
                <a:solidFill>
                  <a:schemeClr val="bg1"/>
                </a:solidFill>
              </a:rPr>
              <a:t> GDP </a:t>
            </a:r>
            <a:r>
              <a:rPr lang="lt-LT" sz="1600" dirty="0" err="1" smtClean="0">
                <a:solidFill>
                  <a:schemeClr val="bg1"/>
                </a:solidFill>
              </a:rPr>
              <a:t>growth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of</a:t>
            </a:r>
            <a:r>
              <a:rPr lang="lt-LT" sz="1600" dirty="0" smtClean="0">
                <a:solidFill>
                  <a:schemeClr val="bg1"/>
                </a:solidFill>
              </a:rPr>
              <a:t> 3</a:t>
            </a:r>
            <a:r>
              <a:rPr lang="en-US" sz="1600" dirty="0" smtClean="0">
                <a:solidFill>
                  <a:schemeClr val="bg1"/>
                </a:solidFill>
              </a:rPr>
              <a:t>,7% compared to the same period last year.</a:t>
            </a: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In </a:t>
            </a:r>
            <a:r>
              <a:rPr lang="lt-LT" sz="1600" dirty="0" smtClean="0">
                <a:solidFill>
                  <a:schemeClr val="bg1"/>
                </a:solidFill>
              </a:rPr>
              <a:t>6 </a:t>
            </a:r>
            <a:r>
              <a:rPr lang="lt-LT" sz="1600" dirty="0" err="1" smtClean="0">
                <a:solidFill>
                  <a:schemeClr val="bg1"/>
                </a:solidFill>
              </a:rPr>
              <a:t>months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of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201</a:t>
            </a:r>
            <a:r>
              <a:rPr lang="lt-LT" sz="1600" dirty="0" smtClean="0">
                <a:solidFill>
                  <a:schemeClr val="bg1"/>
                </a:solidFill>
              </a:rPr>
              <a:t>8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ESO transported approximately </a:t>
            </a:r>
            <a:r>
              <a:rPr lang="en-US" sz="1600" dirty="0" smtClean="0">
                <a:solidFill>
                  <a:schemeClr val="bg1"/>
                </a:solidFill>
              </a:rPr>
              <a:t>5.</a:t>
            </a:r>
            <a:r>
              <a:rPr lang="en-US" sz="1600" dirty="0">
                <a:solidFill>
                  <a:schemeClr val="bg1"/>
                </a:solidFill>
              </a:rPr>
              <a:t>3</a:t>
            </a:r>
            <a:r>
              <a:rPr lang="en-US" sz="1600" dirty="0" smtClean="0">
                <a:solidFill>
                  <a:schemeClr val="bg1"/>
                </a:solidFill>
              </a:rPr>
              <a:t>% </a:t>
            </a:r>
            <a:r>
              <a:rPr lang="lt-LT" sz="1600" dirty="0" err="1" smtClean="0">
                <a:solidFill>
                  <a:schemeClr val="bg1"/>
                </a:solidFill>
              </a:rPr>
              <a:t>more</a:t>
            </a:r>
            <a:r>
              <a:rPr lang="en-US" sz="1600" dirty="0" smtClean="0">
                <a:solidFill>
                  <a:schemeClr val="bg1"/>
                </a:solidFill>
              </a:rPr>
              <a:t> natural gas than in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the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same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period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in</a:t>
            </a:r>
            <a:r>
              <a:rPr lang="en-US" sz="1600" dirty="0" smtClean="0">
                <a:solidFill>
                  <a:schemeClr val="bg1"/>
                </a:solidFill>
              </a:rPr>
              <a:t> 201</a:t>
            </a:r>
            <a:r>
              <a:rPr lang="lt-LT" sz="1600" dirty="0" smtClean="0">
                <a:solidFill>
                  <a:schemeClr val="bg1"/>
                </a:solidFill>
              </a:rPr>
              <a:t>7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>
                <a:solidFill>
                  <a:schemeClr val="bg1"/>
                </a:solidFill>
              </a:rPr>
              <a:t>Gas distribution volumes </a:t>
            </a:r>
            <a:r>
              <a:rPr lang="lt-LT" sz="1600" dirty="0" err="1" smtClean="0">
                <a:solidFill>
                  <a:schemeClr val="bg1"/>
                </a:solidFill>
              </a:rPr>
              <a:t>in</a:t>
            </a:r>
            <a:r>
              <a:rPr lang="en-US" sz="1600" dirty="0" smtClean="0">
                <a:solidFill>
                  <a:schemeClr val="bg1"/>
                </a:solidFill>
              </a:rPr>
              <a:t>creased mainly due </a:t>
            </a:r>
            <a:r>
              <a:rPr lang="en-US" sz="1600" dirty="0">
                <a:solidFill>
                  <a:schemeClr val="bg1"/>
                </a:solidFill>
              </a:rPr>
              <a:t>to a </a:t>
            </a:r>
            <a:r>
              <a:rPr lang="lt-LT" sz="1600" dirty="0" err="1">
                <a:solidFill>
                  <a:schemeClr val="bg1"/>
                </a:solidFill>
              </a:rPr>
              <a:t>higher</a:t>
            </a:r>
            <a:r>
              <a:rPr lang="en-US" sz="1600" dirty="0">
                <a:solidFill>
                  <a:schemeClr val="bg1"/>
                </a:solidFill>
              </a:rPr>
              <a:t> gas consumption as a result of </a:t>
            </a:r>
            <a:r>
              <a:rPr lang="lt-LT" sz="1600" dirty="0" err="1" smtClean="0">
                <a:solidFill>
                  <a:schemeClr val="bg1"/>
                </a:solidFill>
              </a:rPr>
              <a:t>colder</a:t>
            </a:r>
            <a:r>
              <a:rPr lang="en-US" sz="1600" dirty="0" smtClean="0">
                <a:solidFill>
                  <a:schemeClr val="bg1"/>
                </a:solidFill>
              </a:rPr>
              <a:t> weather and </a:t>
            </a:r>
            <a:r>
              <a:rPr lang="en-GB" sz="1600" dirty="0">
                <a:solidFill>
                  <a:schemeClr val="bg1"/>
                </a:solidFill>
              </a:rPr>
              <a:t>changes of production plans in industrial companies</a:t>
            </a:r>
            <a:r>
              <a:rPr lang="lt-LT" sz="1600" dirty="0">
                <a:solidFill>
                  <a:schemeClr val="bg1"/>
                </a:solidFill>
              </a:rPr>
              <a:t>.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186" y="1329191"/>
            <a:ext cx="3799626" cy="30967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913" y="1287522"/>
            <a:ext cx="4016104" cy="31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94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3834" y="284443"/>
            <a:ext cx="7886700" cy="601313"/>
          </a:xfrm>
        </p:spPr>
        <p:txBody>
          <a:bodyPr/>
          <a:lstStyle/>
          <a:p>
            <a:pPr algn="ctr"/>
            <a:r>
              <a:rPr lang="en-US" sz="2800" dirty="0" smtClean="0"/>
              <a:t>Electricity q</a:t>
            </a:r>
            <a:r>
              <a:rPr lang="lt-LT" sz="2800" dirty="0" err="1" smtClean="0"/>
              <a:t>uality</a:t>
            </a:r>
            <a:r>
              <a:rPr lang="lt-LT" sz="2800" dirty="0" smtClean="0"/>
              <a:t> </a:t>
            </a:r>
            <a:r>
              <a:rPr lang="lt-LT" sz="2800" dirty="0" err="1" smtClean="0"/>
              <a:t>indices</a:t>
            </a:r>
            <a:r>
              <a:rPr lang="en-US" sz="2800" dirty="0"/>
              <a:t/>
            </a:r>
            <a:br>
              <a:rPr lang="en-US" sz="2800" dirty="0"/>
            </a:br>
            <a:endParaRPr lang="lt-LT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234216" y="4809216"/>
            <a:ext cx="6850603" cy="1602693"/>
          </a:xfrm>
          <a:prstGeom prst="rect">
            <a:avLst/>
          </a:prstGeom>
          <a:solidFill>
            <a:srgbClr val="ABD037"/>
          </a:solidFill>
        </p:spPr>
        <p:txBody>
          <a:bodyPr/>
          <a:lstStyle/>
          <a:p>
            <a:pPr marL="0" indent="0" algn="ctr">
              <a:buNone/>
            </a:pPr>
            <a:endParaRPr lang="lt-LT" sz="1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During </a:t>
            </a:r>
            <a:r>
              <a:rPr lang="lt-LT" sz="1600" dirty="0" smtClean="0">
                <a:solidFill>
                  <a:schemeClr val="bg1"/>
                </a:solidFill>
              </a:rPr>
              <a:t>6 </a:t>
            </a:r>
            <a:r>
              <a:rPr lang="lt-LT" sz="1600" dirty="0" err="1" smtClean="0">
                <a:solidFill>
                  <a:schemeClr val="bg1"/>
                </a:solidFill>
              </a:rPr>
              <a:t>months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of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201</a:t>
            </a:r>
            <a:r>
              <a:rPr lang="lt-LT" sz="1600" dirty="0" smtClean="0">
                <a:solidFill>
                  <a:schemeClr val="bg1"/>
                </a:solidFill>
              </a:rPr>
              <a:t>8</a:t>
            </a:r>
            <a:r>
              <a:rPr lang="en-US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>
                <a:solidFill>
                  <a:schemeClr val="bg1"/>
                </a:solidFill>
              </a:rPr>
              <a:t>the system average interruption duration </a:t>
            </a:r>
            <a:r>
              <a:rPr lang="en-US" sz="1600" dirty="0" smtClean="0">
                <a:solidFill>
                  <a:schemeClr val="bg1"/>
                </a:solidFill>
              </a:rPr>
              <a:t>index (SAIDI) per </a:t>
            </a:r>
            <a:r>
              <a:rPr lang="en-US" sz="1600" dirty="0">
                <a:solidFill>
                  <a:schemeClr val="bg1"/>
                </a:solidFill>
              </a:rPr>
              <a:t>customer </a:t>
            </a:r>
            <a:r>
              <a:rPr lang="lt-LT" sz="1600" dirty="0" err="1" smtClean="0">
                <a:solidFill>
                  <a:schemeClr val="bg1"/>
                </a:solidFill>
              </a:rPr>
              <a:t>decreased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by</a:t>
            </a:r>
            <a:r>
              <a:rPr lang="en-US" sz="1600" dirty="0" smtClean="0">
                <a:solidFill>
                  <a:schemeClr val="bg1"/>
                </a:solidFill>
              </a:rPr>
              <a:t> 32.5 minutes</a:t>
            </a:r>
            <a:r>
              <a:rPr lang="lt-LT" sz="1600" dirty="0" smtClean="0">
                <a:solidFill>
                  <a:schemeClr val="bg1"/>
                </a:solidFill>
              </a:rPr>
              <a:t>, </a:t>
            </a:r>
            <a:r>
              <a:rPr lang="en-US" sz="1600" dirty="0" smtClean="0">
                <a:solidFill>
                  <a:schemeClr val="bg1"/>
                </a:solidFill>
              </a:rPr>
              <a:t>the </a:t>
            </a:r>
            <a:r>
              <a:rPr lang="en-US" sz="1600" dirty="0">
                <a:solidFill>
                  <a:schemeClr val="bg1"/>
                </a:solidFill>
              </a:rPr>
              <a:t>system </a:t>
            </a:r>
            <a:r>
              <a:rPr lang="en-US" sz="1600" dirty="0" smtClean="0">
                <a:solidFill>
                  <a:schemeClr val="bg1"/>
                </a:solidFill>
              </a:rPr>
              <a:t>average interruption </a:t>
            </a:r>
            <a:r>
              <a:rPr lang="en-US" sz="1600" dirty="0">
                <a:solidFill>
                  <a:schemeClr val="bg1"/>
                </a:solidFill>
              </a:rPr>
              <a:t>frequency index (</a:t>
            </a:r>
            <a:r>
              <a:rPr lang="en-US" sz="1600" dirty="0" smtClean="0">
                <a:solidFill>
                  <a:schemeClr val="bg1"/>
                </a:solidFill>
              </a:rPr>
              <a:t>SAIFI) per </a:t>
            </a:r>
            <a:r>
              <a:rPr lang="en-US" sz="1600" dirty="0">
                <a:solidFill>
                  <a:schemeClr val="bg1"/>
                </a:solidFill>
              </a:rPr>
              <a:t>customer </a:t>
            </a:r>
            <a:r>
              <a:rPr lang="en-US" sz="1600" dirty="0" smtClean="0">
                <a:solidFill>
                  <a:schemeClr val="bg1"/>
                </a:solidFill>
              </a:rPr>
              <a:t>was 0.11 time </a:t>
            </a:r>
            <a:r>
              <a:rPr lang="lt-LT" sz="1600" dirty="0" err="1" smtClean="0">
                <a:solidFill>
                  <a:schemeClr val="bg1"/>
                </a:solidFill>
              </a:rPr>
              <a:t>less</a:t>
            </a:r>
            <a:r>
              <a:rPr lang="en-US" sz="1600" dirty="0" smtClean="0">
                <a:solidFill>
                  <a:schemeClr val="bg1"/>
                </a:solidFill>
              </a:rPr>
              <a:t> compared </a:t>
            </a:r>
            <a:r>
              <a:rPr lang="en-US" sz="1600" dirty="0">
                <a:solidFill>
                  <a:schemeClr val="bg1"/>
                </a:solidFill>
              </a:rPr>
              <a:t>to </a:t>
            </a:r>
            <a:r>
              <a:rPr lang="lt-LT" sz="1600" dirty="0" smtClean="0">
                <a:solidFill>
                  <a:schemeClr val="bg1"/>
                </a:solidFill>
              </a:rPr>
              <a:t>6 </a:t>
            </a:r>
            <a:r>
              <a:rPr lang="lt-LT" sz="1600" dirty="0" err="1" smtClean="0">
                <a:solidFill>
                  <a:schemeClr val="bg1"/>
                </a:solidFill>
              </a:rPr>
              <a:t>months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lt-LT" sz="1600" dirty="0" err="1" smtClean="0">
                <a:solidFill>
                  <a:schemeClr val="bg1"/>
                </a:solidFill>
              </a:rPr>
              <a:t>of</a:t>
            </a:r>
            <a:r>
              <a:rPr lang="lt-LT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smtClean="0">
                <a:solidFill>
                  <a:schemeClr val="bg1"/>
                </a:solidFill>
              </a:rPr>
              <a:t>201</a:t>
            </a:r>
            <a:r>
              <a:rPr lang="lt-LT" sz="1600" dirty="0" smtClean="0">
                <a:solidFill>
                  <a:schemeClr val="bg1"/>
                </a:solidFill>
              </a:rPr>
              <a:t>7</a:t>
            </a:r>
            <a:r>
              <a:rPr lang="en-US" sz="1600" dirty="0" smtClean="0">
                <a:solidFill>
                  <a:schemeClr val="bg1"/>
                </a:solidFill>
              </a:rPr>
              <a:t>.</a:t>
            </a:r>
            <a:endParaRPr lang="lt-LT" sz="1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60367" t="70202"/>
          <a:stretch/>
        </p:blipFill>
        <p:spPr>
          <a:xfrm>
            <a:off x="3708938" y="3757721"/>
            <a:ext cx="2394682" cy="10495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465" y="1371600"/>
            <a:ext cx="5977215" cy="352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9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76" y="141008"/>
            <a:ext cx="7886700" cy="601313"/>
          </a:xfrm>
        </p:spPr>
        <p:txBody>
          <a:bodyPr/>
          <a:lstStyle/>
          <a:p>
            <a:pPr algn="ctr"/>
            <a:r>
              <a:rPr lang="lt-LT" sz="2800" dirty="0" err="1"/>
              <a:t>Connection</a:t>
            </a:r>
            <a:r>
              <a:rPr lang="lt-LT" sz="2800" dirty="0"/>
              <a:t> </a:t>
            </a:r>
            <a:r>
              <a:rPr lang="lt-LT" sz="2800" dirty="0" err="1"/>
              <a:t>of</a:t>
            </a:r>
            <a:r>
              <a:rPr lang="lt-LT" sz="2800" dirty="0"/>
              <a:t> </a:t>
            </a:r>
            <a:r>
              <a:rPr lang="lt-LT" sz="2800" dirty="0" err="1"/>
              <a:t>new</a:t>
            </a:r>
            <a:r>
              <a:rPr lang="lt-LT" sz="2800" dirty="0"/>
              <a:t> </a:t>
            </a:r>
            <a:r>
              <a:rPr lang="lt-LT" sz="2800" dirty="0" err="1"/>
              <a:t>customers</a:t>
            </a:r>
            <a:r>
              <a:rPr lang="lt-LT" sz="2800" dirty="0"/>
              <a:t> </a:t>
            </a:r>
            <a:r>
              <a:rPr lang="lt-LT" sz="2800" dirty="0" smtClean="0"/>
              <a:t>- ELECTRICITY</a:t>
            </a:r>
            <a:r>
              <a:rPr lang="en-US" sz="2800" dirty="0"/>
              <a:t/>
            </a:r>
            <a:br>
              <a:rPr lang="en-US" sz="2800" dirty="0"/>
            </a:br>
            <a:endParaRPr lang="lt-LT" sz="2800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77152" y="4697506"/>
            <a:ext cx="7655860" cy="1703294"/>
          </a:xfrm>
          <a:prstGeom prst="rect">
            <a:avLst/>
          </a:prstGeom>
          <a:solidFill>
            <a:srgbClr val="ABD037"/>
          </a:solidFill>
        </p:spPr>
        <p:txBody>
          <a:bodyPr/>
          <a:lstStyle/>
          <a:p>
            <a:pPr marL="0" indent="0" algn="ctr">
              <a:buNone/>
            </a:pPr>
            <a:endParaRPr lang="lt-LT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lt-LT" sz="1800" dirty="0" err="1" smtClean="0">
                <a:solidFill>
                  <a:schemeClr val="bg1"/>
                </a:solidFill>
              </a:rPr>
              <a:t>In</a:t>
            </a:r>
            <a:r>
              <a:rPr lang="lt-LT" sz="1800" dirty="0" smtClean="0">
                <a:solidFill>
                  <a:schemeClr val="bg1"/>
                </a:solidFill>
              </a:rPr>
              <a:t> 6 </a:t>
            </a:r>
            <a:r>
              <a:rPr lang="lt-LT" sz="1800" dirty="0" err="1" smtClean="0">
                <a:solidFill>
                  <a:schemeClr val="bg1"/>
                </a:solidFill>
              </a:rPr>
              <a:t>months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of</a:t>
            </a:r>
            <a:r>
              <a:rPr lang="en-US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smtClean="0">
                <a:solidFill>
                  <a:schemeClr val="bg1"/>
                </a:solidFill>
              </a:rPr>
              <a:t>201</a:t>
            </a:r>
            <a:r>
              <a:rPr lang="en-US" sz="1800" dirty="0" smtClean="0">
                <a:solidFill>
                  <a:schemeClr val="bg1"/>
                </a:solidFill>
              </a:rPr>
              <a:t>8</a:t>
            </a:r>
            <a:r>
              <a:rPr lang="lt-LT" sz="1800" dirty="0" smtClean="0">
                <a:solidFill>
                  <a:schemeClr val="bg1"/>
                </a:solidFill>
              </a:rPr>
              <a:t> ESO</a:t>
            </a:r>
            <a:r>
              <a:rPr lang="en-US" sz="1800" dirty="0" smtClean="0">
                <a:solidFill>
                  <a:schemeClr val="bg1"/>
                </a:solidFill>
              </a:rPr>
              <a:t> signed about 11% m</a:t>
            </a:r>
            <a:r>
              <a:rPr lang="lt-LT" sz="1800" dirty="0" smtClean="0">
                <a:solidFill>
                  <a:schemeClr val="bg1"/>
                </a:solidFill>
              </a:rPr>
              <a:t>ore </a:t>
            </a:r>
            <a:r>
              <a:rPr lang="en-US" sz="1800" dirty="0" smtClean="0">
                <a:solidFill>
                  <a:schemeClr val="bg1"/>
                </a:solidFill>
              </a:rPr>
              <a:t>new </a:t>
            </a:r>
            <a:r>
              <a:rPr lang="lt-LT" sz="1800" dirty="0" err="1" smtClean="0">
                <a:solidFill>
                  <a:schemeClr val="bg1"/>
                </a:solidFill>
              </a:rPr>
              <a:t>customers</a:t>
            </a:r>
            <a:r>
              <a:rPr lang="en-US" sz="1800" dirty="0" smtClean="0">
                <a:solidFill>
                  <a:schemeClr val="bg1"/>
                </a:solidFill>
              </a:rPr>
              <a:t> connection </a:t>
            </a:r>
            <a:r>
              <a:rPr lang="lt-LT" sz="1800" dirty="0" smtClean="0">
                <a:solidFill>
                  <a:schemeClr val="bg1"/>
                </a:solidFill>
              </a:rPr>
              <a:t>to </a:t>
            </a:r>
            <a:r>
              <a:rPr lang="lt-LT" sz="1800" dirty="0" err="1">
                <a:solidFill>
                  <a:schemeClr val="bg1"/>
                </a:solidFill>
              </a:rPr>
              <a:t>the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lt-LT" sz="1800" dirty="0" err="1">
                <a:solidFill>
                  <a:schemeClr val="bg1"/>
                </a:solidFill>
              </a:rPr>
              <a:t>electricity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lt-LT" sz="1800" dirty="0" err="1">
                <a:solidFill>
                  <a:schemeClr val="bg1"/>
                </a:solidFill>
              </a:rPr>
              <a:t>distribution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lt-LT" sz="1800" dirty="0" err="1">
                <a:solidFill>
                  <a:schemeClr val="bg1"/>
                </a:solidFill>
              </a:rPr>
              <a:t>network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agreements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lt-LT" sz="1800" dirty="0" err="1">
                <a:solidFill>
                  <a:schemeClr val="bg1"/>
                </a:solidFill>
              </a:rPr>
              <a:t>than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lt-LT" sz="1800" dirty="0" err="1">
                <a:solidFill>
                  <a:schemeClr val="bg1"/>
                </a:solidFill>
              </a:rPr>
              <a:t>in</a:t>
            </a:r>
            <a:r>
              <a:rPr lang="lt-LT" sz="1800" dirty="0">
                <a:solidFill>
                  <a:schemeClr val="bg1"/>
                </a:solidFill>
              </a:rPr>
              <a:t> </a:t>
            </a:r>
            <a:r>
              <a:rPr lang="en-US" sz="1800" dirty="0" smtClean="0">
                <a:solidFill>
                  <a:schemeClr val="bg1"/>
                </a:solidFill>
              </a:rPr>
              <a:t>the same period in </a:t>
            </a:r>
            <a:r>
              <a:rPr lang="lt-LT" sz="1800" dirty="0" smtClean="0">
                <a:solidFill>
                  <a:schemeClr val="bg1"/>
                </a:solidFill>
              </a:rPr>
              <a:t>201</a:t>
            </a:r>
            <a:r>
              <a:rPr lang="en-US" sz="1800" dirty="0" smtClean="0">
                <a:solidFill>
                  <a:schemeClr val="bg1"/>
                </a:solidFill>
              </a:rPr>
              <a:t>7</a:t>
            </a:r>
            <a:r>
              <a:rPr lang="lt-LT" sz="1800" dirty="0" smtClean="0">
                <a:solidFill>
                  <a:schemeClr val="bg1"/>
                </a:solidFill>
              </a:rPr>
              <a:t>. </a:t>
            </a:r>
          </a:p>
          <a:p>
            <a:pPr marL="0" indent="0" algn="ctr">
              <a:buNone/>
            </a:pPr>
            <a:r>
              <a:rPr lang="lt-LT" sz="1800" dirty="0" err="1" smtClean="0">
                <a:solidFill>
                  <a:schemeClr val="bg1"/>
                </a:solidFill>
              </a:rPr>
              <a:t>Connection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time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increased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by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</a:rPr>
              <a:t>1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calendar</a:t>
            </a:r>
            <a:r>
              <a:rPr lang="lt-LT" sz="1800" dirty="0" smtClean="0">
                <a:solidFill>
                  <a:schemeClr val="bg1"/>
                </a:solidFill>
              </a:rPr>
              <a:t> </a:t>
            </a:r>
            <a:r>
              <a:rPr lang="lt-LT" sz="1800" dirty="0" err="1" smtClean="0">
                <a:solidFill>
                  <a:schemeClr val="bg1"/>
                </a:solidFill>
              </a:rPr>
              <a:t>day</a:t>
            </a:r>
            <a:r>
              <a:rPr lang="lt-LT" sz="1800" dirty="0" smtClean="0">
                <a:solidFill>
                  <a:schemeClr val="bg1"/>
                </a:solidFill>
              </a:rPr>
              <a:t>.</a:t>
            </a:r>
          </a:p>
          <a:p>
            <a:pPr marL="0" indent="0" algn="ctr">
              <a:buNone/>
            </a:pPr>
            <a:endParaRPr lang="lt-LT" sz="1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314" y="1586753"/>
            <a:ext cx="3973339" cy="27225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977" y="1733429"/>
            <a:ext cx="4948518" cy="229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24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as" ma:contentTypeID="0x01010081E73AFDDB398249825458E793E544AC" ma:contentTypeVersion="0" ma:contentTypeDescription="Kurkite naują dokumentą." ma:contentTypeScope="" ma:versionID="e045315cf88c3529b6bab19556b2e9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2f6efcb3d141a2d8cf8d4aae0174d8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urinio tipas"/>
        <xsd:element ref="dc:title" minOccurs="0" maxOccurs="1" ma:index="4" ma:displayName="Antraštė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8E633B-1363-4214-82CF-CAF3BB21150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6DCF02-026B-4972-ABEC-BA1DD69A6D0E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6707BC7-52BC-4C20-B1A6-6E48ECEBEF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1662</TotalTime>
  <Words>780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 AB “Energijos skirstymo operatorius” Financial results for 6 months of 2018   </vt:lpstr>
      <vt:lpstr>Main financial ratios  </vt:lpstr>
      <vt:lpstr>Assets, equity and liabilities  </vt:lpstr>
      <vt:lpstr>Revenue  </vt:lpstr>
      <vt:lpstr>Costs  </vt:lpstr>
      <vt:lpstr>Investment, M Eur  </vt:lpstr>
      <vt:lpstr>Distributed volumes </vt:lpstr>
      <vt:lpstr>Electricity quality indices </vt:lpstr>
      <vt:lpstr>Connection of new customers - ELECTRICITY </vt:lpstr>
      <vt:lpstr>Connection of new customers –  NATURAL GAS </vt:lpstr>
      <vt:lpstr>Share price and shareholders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Rūta Bekampytė</cp:lastModifiedBy>
  <cp:revision>165</cp:revision>
  <dcterms:created xsi:type="dcterms:W3CDTF">2017-06-01T07:38:57Z</dcterms:created>
  <dcterms:modified xsi:type="dcterms:W3CDTF">2018-09-05T12:33:09Z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0x01010081E73AFDDB398249825458E793E544AC</vt:lpwstr>
  </property>
</Properties>
</file>